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2" r:id="rId3"/>
    <p:sldId id="256" r:id="rId4"/>
    <p:sldId id="284" r:id="rId5"/>
    <p:sldId id="285" r:id="rId6"/>
    <p:sldId id="286" r:id="rId7"/>
    <p:sldId id="288" r:id="rId8"/>
    <p:sldId id="287" r:id="rId9"/>
    <p:sldId id="263" r:id="rId10"/>
    <p:sldId id="289" r:id="rId11"/>
    <p:sldId id="264" r:id="rId12"/>
    <p:sldId id="273" r:id="rId13"/>
    <p:sldId id="274" r:id="rId14"/>
    <p:sldId id="275" r:id="rId15"/>
    <p:sldId id="276" r:id="rId16"/>
    <p:sldId id="270" r:id="rId17"/>
    <p:sldId id="259" r:id="rId18"/>
    <p:sldId id="271" r:id="rId19"/>
    <p:sldId id="277" r:id="rId20"/>
    <p:sldId id="281" r:id="rId21"/>
    <p:sldId id="278" r:id="rId22"/>
    <p:sldId id="280" r:id="rId23"/>
    <p:sldId id="282" r:id="rId24"/>
    <p:sldId id="283" r:id="rId25"/>
    <p:sldId id="260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E3A"/>
    <a:srgbClr val="66FF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5E05E-BEAD-4D29-8725-38ED6582464C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FC29F-B539-40D9-BDDF-3D1DC30F23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2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0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0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88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60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13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81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4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7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8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0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1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2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20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C18BBA-301F-4446-AB0B-BCA84F50B959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D1783-6E54-49AF-B257-1058C381C6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80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V9uj_PpOrk" TargetMode="External"/><Relationship Id="rId2" Type="http://schemas.openxmlformats.org/officeDocument/2006/relationships/hyperlink" Target="https://youtu.be/HKxoesf8k7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sZj7QJgZU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CPdaB0zPU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JM_s5ZjTh0" TargetMode="External"/><Relationship Id="rId2" Type="http://schemas.openxmlformats.org/officeDocument/2006/relationships/hyperlink" Target="https://youtu.be/-P8Fjt7BOr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>
            <a:spLocks noChangeArrowheads="1"/>
          </p:cNvSpPr>
          <p:nvPr/>
        </p:nvSpPr>
        <p:spPr bwMode="auto">
          <a:xfrm>
            <a:off x="1781789" y="1201311"/>
            <a:ext cx="851058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TW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5</a:t>
            </a:r>
            <a:r>
              <a:rPr lang="zh-TW" altLang="en-US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月</a:t>
            </a:r>
            <a:r>
              <a:rPr lang="en-US" altLang="zh-TW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31</a:t>
            </a:r>
            <a:r>
              <a:rPr lang="zh-TW" altLang="en-US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日</a:t>
            </a:r>
            <a:r>
              <a:rPr lang="zh-TW" altLang="en-US" sz="8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自學</a:t>
            </a:r>
            <a:r>
              <a:rPr lang="zh-TW" altLang="en-US" sz="8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課程</a:t>
            </a:r>
            <a:endParaRPr lang="en-US" altLang="zh-TW" sz="8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7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三年十班</a:t>
            </a:r>
            <a:endParaRPr lang="en-US" altLang="zh-TW" sz="7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TW" altLang="en-US" sz="7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導師  </a:t>
            </a:r>
            <a:r>
              <a:rPr lang="zh-TW" altLang="en-US" sz="7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施育治</a:t>
            </a:r>
            <a:endParaRPr lang="zh-TW" altLang="en-US" sz="7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16387" name="文字方塊 2"/>
          <p:cNvSpPr>
            <a:spLocks noChangeArrowheads="1"/>
          </p:cNvSpPr>
          <p:nvPr/>
        </p:nvSpPr>
        <p:spPr bwMode="auto">
          <a:xfrm>
            <a:off x="2506663" y="3248025"/>
            <a:ext cx="729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6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77021" y="5871818"/>
            <a:ext cx="2852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南一電子書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2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72985" y="1080682"/>
            <a:ext cx="8958943" cy="1371600"/>
          </a:xfrm>
          <a:prstGeom prst="rect">
            <a:avLst/>
          </a:prstGeom>
          <a:solidFill>
            <a:srgbClr val="421E3A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數學</a:t>
            </a:r>
            <a:r>
              <a:rPr lang="en-US" altLang="zh-TW" sz="5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5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九</a:t>
            </a:r>
            <a:r>
              <a:rPr lang="en-US" altLang="zh-TW" sz="5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r>
              <a:rPr lang="zh-TW" altLang="en-US" sz="5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小數的加減影音檔</a:t>
            </a:r>
            <a:endParaRPr lang="zh-TW" altLang="en-US" sz="50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矩形 4">
            <a:hlinkClick r:id="rId2"/>
          </p:cNvPr>
          <p:cNvSpPr/>
          <p:nvPr/>
        </p:nvSpPr>
        <p:spPr>
          <a:xfrm>
            <a:off x="1940377" y="2939935"/>
            <a:ext cx="82241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000" dirty="0">
                <a:hlinkClick r:id="rId2"/>
              </a:rPr>
              <a:t>https://</a:t>
            </a:r>
            <a:r>
              <a:rPr lang="en-US" altLang="zh-TW" sz="5000" dirty="0" err="1">
                <a:hlinkClick r:id="rId2"/>
              </a:rPr>
              <a:t>youtu.be</a:t>
            </a:r>
            <a:r>
              <a:rPr lang="en-US" altLang="zh-TW" sz="5000" dirty="0">
                <a:hlinkClick r:id="rId2"/>
              </a:rPr>
              <a:t>/</a:t>
            </a:r>
            <a:r>
              <a:rPr lang="en-US" altLang="zh-TW" sz="5000" dirty="0" err="1">
                <a:hlinkClick r:id="rId2"/>
              </a:rPr>
              <a:t>HKxoesf8k7w</a:t>
            </a:r>
            <a:endParaRPr lang="zh-TW" altLang="en-US" sz="5000" dirty="0"/>
          </a:p>
        </p:txBody>
      </p:sp>
      <p:sp>
        <p:nvSpPr>
          <p:cNvPr id="6" name="矩形 5"/>
          <p:cNvSpPr/>
          <p:nvPr/>
        </p:nvSpPr>
        <p:spPr>
          <a:xfrm>
            <a:off x="1940377" y="3951906"/>
            <a:ext cx="823770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000" dirty="0">
                <a:hlinkClick r:id="rId3"/>
              </a:rPr>
              <a:t>https://</a:t>
            </a:r>
            <a:r>
              <a:rPr lang="en-US" altLang="zh-TW" sz="5000" dirty="0" err="1">
                <a:hlinkClick r:id="rId3"/>
              </a:rPr>
              <a:t>youtu.be</a:t>
            </a:r>
            <a:r>
              <a:rPr lang="en-US" altLang="zh-TW" sz="5000" dirty="0">
                <a:hlinkClick r:id="rId3"/>
              </a:rPr>
              <a:t>/</a:t>
            </a:r>
            <a:r>
              <a:rPr lang="en-US" altLang="zh-TW" sz="5000" dirty="0" err="1">
                <a:hlinkClick r:id="rId3"/>
              </a:rPr>
              <a:t>oV9uj_PpOrk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1321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" y="611188"/>
            <a:ext cx="11038902" cy="57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063750" y="1647825"/>
            <a:ext cx="80645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TW" altLang="en-US" sz="12000">
                <a:solidFill>
                  <a:srgbClr val="9900FF"/>
                </a:solidFill>
                <a:latin typeface="超研澤特毛楷" pitchFamily="1" charset="-120"/>
                <a:ea typeface="超研澤特毛楷" pitchFamily="1" charset="-120"/>
              </a:rPr>
              <a:t>小數的</a:t>
            </a:r>
            <a:r>
              <a:rPr lang="zh-TW" altLang="en-US" sz="12000" u="sng">
                <a:solidFill>
                  <a:srgbClr val="FF0066"/>
                </a:solidFill>
                <a:latin typeface="超研澤特毛楷" pitchFamily="1" charset="-120"/>
                <a:ea typeface="超研澤特毛楷" pitchFamily="1" charset="-120"/>
              </a:rPr>
              <a:t>加</a:t>
            </a:r>
            <a:r>
              <a:rPr lang="zh-TW" altLang="en-US" sz="12000">
                <a:solidFill>
                  <a:srgbClr val="9900FF"/>
                </a:solidFill>
                <a:latin typeface="超研澤特毛楷" pitchFamily="1" charset="-120"/>
                <a:ea typeface="超研澤特毛楷" pitchFamily="1" charset="-120"/>
              </a:rPr>
              <a:t>法</a:t>
            </a:r>
          </a:p>
        </p:txBody>
      </p:sp>
      <p:pic>
        <p:nvPicPr>
          <p:cNvPr id="110596" name="Picture 4" descr="南一LOGO(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0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701006" y="652708"/>
            <a:ext cx="436201" cy="442084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Picture 6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3"/>
          <a:stretch>
            <a:fillRect/>
          </a:stretch>
        </p:blipFill>
        <p:spPr bwMode="auto">
          <a:xfrm>
            <a:off x="1594355" y="4665242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5" b="39951"/>
          <a:stretch>
            <a:fillRect/>
          </a:stretch>
        </p:blipFill>
        <p:spPr bwMode="auto">
          <a:xfrm>
            <a:off x="1496291" y="1689023"/>
            <a:ext cx="9144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79885" y="1738839"/>
            <a:ext cx="1157288" cy="552450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rgbClr val="FF0066"/>
                </a:solidFill>
                <a:ea typeface="超研澤特毛楷" pitchFamily="1" charset="-120"/>
              </a:rPr>
              <a:t>0.3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545278" y="2377998"/>
            <a:ext cx="1157287" cy="552450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rgbClr val="0000FF"/>
                </a:solidFill>
                <a:ea typeface="超研澤特毛楷" pitchFamily="1" charset="-120"/>
              </a:rPr>
              <a:t>0.5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340085" y="1573941"/>
            <a:ext cx="0" cy="133826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521325" y="2281238"/>
            <a:ext cx="0" cy="704850"/>
          </a:xfrm>
          <a:prstGeom prst="line">
            <a:avLst/>
          </a:prstGeom>
          <a:noFill/>
          <a:ln w="28575">
            <a:solidFill>
              <a:srgbClr val="0066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2" name="Picture 13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75389" r="69008" b="14903"/>
          <a:stretch>
            <a:fillRect/>
          </a:stretch>
        </p:blipFill>
        <p:spPr bwMode="auto">
          <a:xfrm>
            <a:off x="2696299" y="4311930"/>
            <a:ext cx="1746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75389" r="36952" b="14903"/>
          <a:stretch>
            <a:fillRect/>
          </a:stretch>
        </p:blipFill>
        <p:spPr bwMode="auto">
          <a:xfrm>
            <a:off x="4427149" y="4305579"/>
            <a:ext cx="2930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696299" y="5307249"/>
            <a:ext cx="1486477" cy="524106"/>
          </a:xfrm>
          <a:prstGeom prst="rect">
            <a:avLst/>
          </a:prstGeom>
          <a:noFill/>
          <a:ln w="38100" cmpd="dbl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FF0066"/>
                </a:solidFill>
                <a:ea typeface="超研澤特毛楷" pitchFamily="1" charset="-120"/>
              </a:rPr>
              <a:t>3</a:t>
            </a:r>
            <a:r>
              <a:rPr lang="zh-TW" altLang="en-US" sz="3000" dirty="0">
                <a:solidFill>
                  <a:srgbClr val="FF0066"/>
                </a:solidFill>
                <a:ea typeface="超研澤特毛楷" pitchFamily="1" charset="-120"/>
              </a:rPr>
              <a:t>個</a:t>
            </a:r>
            <a:r>
              <a:rPr lang="en-US" altLang="zh-TW" sz="3000" u="sng" dirty="0">
                <a:ea typeface="超研澤特毛楷" pitchFamily="1" charset="-120"/>
              </a:rPr>
              <a:t>0.1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025738" y="5321652"/>
            <a:ext cx="1442748" cy="524107"/>
          </a:xfrm>
          <a:prstGeom prst="rect">
            <a:avLst/>
          </a:prstGeom>
          <a:noFill/>
          <a:ln w="38100" cmpd="dbl" algn="ctr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0000FF"/>
                </a:solidFill>
                <a:ea typeface="超研澤特毛楷" pitchFamily="1" charset="-120"/>
              </a:rPr>
              <a:t>5</a:t>
            </a:r>
            <a:r>
              <a:rPr lang="zh-TW" altLang="en-US" sz="3000" dirty="0">
                <a:solidFill>
                  <a:srgbClr val="0000FF"/>
                </a:solidFill>
                <a:ea typeface="超研澤特毛楷" pitchFamily="1" charset="-120"/>
              </a:rPr>
              <a:t>個</a:t>
            </a:r>
            <a:r>
              <a:rPr lang="en-US" altLang="zh-TW" sz="3000" u="sng" dirty="0">
                <a:ea typeface="超研澤特毛楷" pitchFamily="1" charset="-120"/>
              </a:rPr>
              <a:t>0.1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289574" y="5321652"/>
            <a:ext cx="555625" cy="47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FF0066"/>
                </a:solidFill>
                <a:ea typeface="超研澤特毛楷" pitchFamily="1" charset="-120"/>
              </a:rPr>
              <a:t>＋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510623" y="5321651"/>
            <a:ext cx="555625" cy="4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FF0066"/>
                </a:solidFill>
                <a:ea typeface="超研澤特毛楷" pitchFamily="1" charset="-120"/>
              </a:rPr>
              <a:t>＝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7067325" y="5321651"/>
            <a:ext cx="1354863" cy="524107"/>
          </a:xfrm>
          <a:prstGeom prst="rect">
            <a:avLst/>
          </a:prstGeom>
          <a:noFill/>
          <a:ln w="38100" cmpd="dbl" algn="ctr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0000FF"/>
                </a:solidFill>
                <a:ea typeface="超研澤特毛楷" pitchFamily="1" charset="-120"/>
              </a:rPr>
              <a:t>8</a:t>
            </a:r>
            <a:r>
              <a:rPr lang="zh-TW" altLang="en-US" sz="3000" dirty="0" smtClean="0">
                <a:solidFill>
                  <a:srgbClr val="0000FF"/>
                </a:solidFill>
                <a:ea typeface="超研澤特毛楷" pitchFamily="1" charset="-120"/>
              </a:rPr>
              <a:t>個</a:t>
            </a:r>
            <a:r>
              <a:rPr lang="en-US" altLang="zh-TW" sz="3000" u="sng" dirty="0">
                <a:ea typeface="超研澤特毛楷" pitchFamily="1" charset="-120"/>
              </a:rPr>
              <a:t>0.1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8549109" y="5342404"/>
            <a:ext cx="471918" cy="482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9172504" y="5352215"/>
            <a:ext cx="1079500" cy="524107"/>
          </a:xfrm>
          <a:prstGeom prst="rect">
            <a:avLst/>
          </a:prstGeom>
          <a:noFill/>
          <a:ln w="38100" cmpd="dbl" algn="ctr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rgbClr val="6600CC"/>
                </a:solidFill>
                <a:ea typeface="超研澤特毛楷" pitchFamily="1" charset="-120"/>
              </a:rPr>
              <a:t>0.8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511952" y="567244"/>
            <a:ext cx="1189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p.118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400635" y="1573941"/>
            <a:ext cx="442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：紅彩帶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0.3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公尺，藍彩帶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endParaRPr lang="zh-TW" altLang="en-US" sz="2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788436" y="3817206"/>
            <a:ext cx="183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  <a:r>
              <a:rPr lang="zh-TW" altLang="en-US" sz="20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公尺</a:t>
            </a:r>
            <a:endParaRPr lang="zh-TW" altLang="en-US" sz="2000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77717" y="594295"/>
            <a:ext cx="9436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紅彩帶和藍彩帶合起來長幾公尺？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070242" y="1159901"/>
            <a:ext cx="675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①紅彩帶長幾公尺？藍彩帶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長幾公尺？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2070242" y="1159901"/>
            <a:ext cx="943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①紅彩帶長幾公尺？藍彩帶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長幾公尺？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2014393" y="3737392"/>
            <a:ext cx="527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②兩條彩帶合起來長幾公尺？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3823855" y="3797508"/>
            <a:ext cx="465719" cy="463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9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3" grpId="0"/>
      <p:bldP spid="2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065955" y="3185443"/>
            <a:ext cx="601662" cy="310902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4388101" y="3162102"/>
            <a:ext cx="601662" cy="31323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" name="Picture 6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3"/>
          <a:stretch>
            <a:fillRect/>
          </a:stretch>
        </p:blipFill>
        <p:spPr bwMode="auto">
          <a:xfrm>
            <a:off x="1524000" y="1785497"/>
            <a:ext cx="9144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3" t="75389" r="68713" b="14903"/>
          <a:stretch>
            <a:fillRect/>
          </a:stretch>
        </p:blipFill>
        <p:spPr bwMode="auto">
          <a:xfrm>
            <a:off x="2565264" y="1324769"/>
            <a:ext cx="17986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2" t="75389" r="36952" b="14903"/>
          <a:stretch>
            <a:fillRect/>
          </a:stretch>
        </p:blipFill>
        <p:spPr bwMode="auto">
          <a:xfrm>
            <a:off x="4359275" y="1324769"/>
            <a:ext cx="29305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680960" y="2485055"/>
            <a:ext cx="2719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>
                <a:solidFill>
                  <a:srgbClr val="9900CC"/>
                </a:solidFill>
                <a:ea typeface="超研澤特毛楷" pitchFamily="1" charset="-120"/>
              </a:rPr>
              <a:t>0.3+0.5</a:t>
            </a:r>
            <a:r>
              <a:rPr lang="zh-TW" altLang="en-US" sz="4400" dirty="0" smtClean="0">
                <a:solidFill>
                  <a:srgbClr val="9900CC"/>
                </a:solidFill>
                <a:ea typeface="超研澤特毛楷" pitchFamily="1" charset="-120"/>
              </a:rPr>
              <a:t>＝</a:t>
            </a:r>
            <a:endParaRPr lang="en-US" altLang="zh-TW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pic>
        <p:nvPicPr>
          <p:cNvPr id="7" name="Picture 1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2095747" y="2536370"/>
            <a:ext cx="1585213" cy="5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3106721" y="3420419"/>
            <a:ext cx="526146" cy="177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806612" y="4991025"/>
            <a:ext cx="1764640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    0.3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CC0099"/>
                </a:solidFill>
                <a:ea typeface="超研澤特毛楷" pitchFamily="1" charset="-120"/>
              </a:rPr>
              <a:t>＋ </a:t>
            </a:r>
            <a:r>
              <a:rPr lang="en-US" altLang="zh-TW" sz="4800" dirty="0" smtClean="0">
                <a:solidFill>
                  <a:srgbClr val="CC0099"/>
                </a:solidFill>
                <a:ea typeface="超研澤特毛楷" pitchFamily="1" charset="-120"/>
              </a:rPr>
              <a:t>0.5</a:t>
            </a:r>
            <a:endParaRPr lang="zh-TW" altLang="en-US" sz="4800" dirty="0">
              <a:solidFill>
                <a:srgbClr val="CC0099"/>
              </a:solidFill>
              <a:ea typeface="超研澤特毛楷" pitchFamily="1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3750527" y="5642746"/>
            <a:ext cx="1900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4922585" y="5661054"/>
            <a:ext cx="633413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8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5054828" y="3185444"/>
            <a:ext cx="535531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1" charset="-120"/>
              </a:rPr>
              <a:t>十分位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4467578" y="3207962"/>
            <a:ext cx="535531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1" charset="-120"/>
              </a:rPr>
              <a:t>個   位</a:t>
            </a:r>
          </a:p>
        </p:txBody>
      </p:sp>
      <p:pic>
        <p:nvPicPr>
          <p:cNvPr id="22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5796246" y="4236369"/>
            <a:ext cx="14351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7772855" y="5496521"/>
            <a:ext cx="2568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600" dirty="0">
                <a:solidFill>
                  <a:srgbClr val="CC0099"/>
                </a:solidFill>
                <a:ea typeface="超研澤特毛楷" pitchFamily="1" charset="-120"/>
              </a:rPr>
              <a:t>A</a:t>
            </a:r>
            <a:r>
              <a:rPr lang="zh-TW" altLang="en-US" sz="3600" dirty="0">
                <a:solidFill>
                  <a:srgbClr val="CC0099"/>
                </a:solidFill>
                <a:ea typeface="超研澤特毛楷" pitchFamily="1" charset="-120"/>
              </a:rPr>
              <a:t>：</a:t>
            </a:r>
            <a:r>
              <a:rPr lang="en-US" altLang="zh-TW" sz="3600" dirty="0">
                <a:solidFill>
                  <a:srgbClr val="CC0099"/>
                </a:solidFill>
                <a:ea typeface="超研澤特毛楷" pitchFamily="1" charset="-120"/>
              </a:rPr>
              <a:t>0.8</a:t>
            </a:r>
            <a:r>
              <a:rPr lang="zh-TW" altLang="en-US" sz="3600" dirty="0">
                <a:solidFill>
                  <a:srgbClr val="CC0099"/>
                </a:solidFill>
                <a:ea typeface="超研澤特毛楷" pitchFamily="1" charset="-120"/>
              </a:rPr>
              <a:t>公尺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95745" y="589563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p.118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6233944" y="2521193"/>
            <a:ext cx="11441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 smtClean="0">
                <a:solidFill>
                  <a:srgbClr val="9900CC"/>
                </a:solidFill>
                <a:ea typeface="超研澤特毛楷" pitchFamily="1" charset="-120"/>
              </a:rPr>
              <a:t>0.8</a:t>
            </a:r>
            <a:endParaRPr lang="en-US" altLang="zh-TW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37883" y="608468"/>
            <a:ext cx="9436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②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彩帶合起來長幾公尺？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728567" y="5746833"/>
            <a:ext cx="456261" cy="41905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.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4457708" y="5660548"/>
            <a:ext cx="485874" cy="67003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0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6" grpId="0"/>
      <p:bldP spid="9" grpId="0" animBg="1"/>
      <p:bldP spid="15" grpId="0" animBg="1"/>
      <p:bldP spid="17" grpId="0" animBg="1"/>
      <p:bldP spid="20" grpId="0" animBg="1"/>
      <p:bldP spid="21" grpId="0" animBg="1"/>
      <p:bldP spid="23" grpId="0"/>
      <p:bldP spid="25" grpId="0"/>
      <p:bldP spid="1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39"/>
          <p:cNvSpPr>
            <a:spLocks noChangeArrowheads="1"/>
          </p:cNvSpPr>
          <p:nvPr/>
        </p:nvSpPr>
        <p:spPr bwMode="auto">
          <a:xfrm>
            <a:off x="4731245" y="2706433"/>
            <a:ext cx="414136" cy="276636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5" name="Rectangle 39"/>
          <p:cNvSpPr>
            <a:spLocks noChangeArrowheads="1"/>
          </p:cNvSpPr>
          <p:nvPr/>
        </p:nvSpPr>
        <p:spPr bwMode="auto">
          <a:xfrm>
            <a:off x="4181886" y="2783135"/>
            <a:ext cx="399838" cy="271825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641627" y="652104"/>
            <a:ext cx="447768" cy="524465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16358" y="1902274"/>
            <a:ext cx="27952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 smtClean="0">
                <a:solidFill>
                  <a:srgbClr val="9900CC"/>
                </a:solidFill>
                <a:ea typeface="超研澤特毛楷" pitchFamily="1" charset="-120"/>
              </a:rPr>
              <a:t>1.5+0.5</a:t>
            </a:r>
            <a:r>
              <a:rPr lang="zh-TW" altLang="en-US" sz="4400" dirty="0" smtClean="0">
                <a:solidFill>
                  <a:srgbClr val="9900CC"/>
                </a:solidFill>
                <a:ea typeface="超研澤特毛楷" pitchFamily="1" charset="-120"/>
              </a:rPr>
              <a:t>＝</a:t>
            </a:r>
            <a:endParaRPr lang="zh-TW" altLang="en-US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2208095" y="1999474"/>
            <a:ext cx="1368425" cy="5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467046" y="1790854"/>
            <a:ext cx="555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4000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sp>
        <p:nvSpPr>
          <p:cNvPr id="46" name="Rectangle 52"/>
          <p:cNvSpPr>
            <a:spLocks noChangeArrowheads="1"/>
          </p:cNvSpPr>
          <p:nvPr/>
        </p:nvSpPr>
        <p:spPr bwMode="auto">
          <a:xfrm>
            <a:off x="6651425" y="1855783"/>
            <a:ext cx="555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4000" dirty="0">
              <a:solidFill>
                <a:srgbClr val="FF0066"/>
              </a:solidFill>
              <a:ea typeface="超研澤特毛楷" pitchFamily="1" charset="-120"/>
            </a:endParaRPr>
          </a:p>
        </p:txBody>
      </p:sp>
      <p:pic>
        <p:nvPicPr>
          <p:cNvPr id="60" name="Picture 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3072767" y="2859573"/>
            <a:ext cx="503753" cy="147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Line 87"/>
          <p:cNvSpPr>
            <a:spLocks noChangeShapeType="1"/>
          </p:cNvSpPr>
          <p:nvPr/>
        </p:nvSpPr>
        <p:spPr bwMode="auto">
          <a:xfrm flipV="1">
            <a:off x="3511393" y="5072514"/>
            <a:ext cx="18465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9" name="Rectangle 89"/>
          <p:cNvSpPr>
            <a:spLocks noChangeArrowheads="1"/>
          </p:cNvSpPr>
          <p:nvPr/>
        </p:nvSpPr>
        <p:spPr bwMode="auto">
          <a:xfrm>
            <a:off x="4594464" y="5968712"/>
            <a:ext cx="145772" cy="4571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4800" dirty="0">
              <a:solidFill>
                <a:srgbClr val="0066FF"/>
              </a:solidFill>
            </a:endParaRPr>
          </a:p>
        </p:txBody>
      </p:sp>
      <p:pic>
        <p:nvPicPr>
          <p:cNvPr id="74" name="Picture 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5629358" y="3771229"/>
            <a:ext cx="986521" cy="13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Line 97"/>
          <p:cNvSpPr>
            <a:spLocks noChangeShapeType="1"/>
          </p:cNvSpPr>
          <p:nvPr/>
        </p:nvSpPr>
        <p:spPr bwMode="auto">
          <a:xfrm>
            <a:off x="4719661" y="5107912"/>
            <a:ext cx="252328" cy="37472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6" name="Text Box 98"/>
          <p:cNvSpPr txBox="1">
            <a:spLocks noChangeArrowheads="1"/>
          </p:cNvSpPr>
          <p:nvPr/>
        </p:nvSpPr>
        <p:spPr bwMode="auto">
          <a:xfrm>
            <a:off x="7099856" y="4515147"/>
            <a:ext cx="2170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40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0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425010" y="664887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p.119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96" name="Text Box 3"/>
          <p:cNvSpPr txBox="1">
            <a:spLocks noChangeArrowheads="1"/>
          </p:cNvSpPr>
          <p:nvPr/>
        </p:nvSpPr>
        <p:spPr bwMode="auto">
          <a:xfrm>
            <a:off x="6266325" y="1902273"/>
            <a:ext cx="659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 smtClean="0">
                <a:solidFill>
                  <a:srgbClr val="9900CC"/>
                </a:solidFill>
                <a:ea typeface="超研澤特毛楷" pitchFamily="1" charset="-120"/>
              </a:rPr>
              <a:t>2</a:t>
            </a:r>
            <a:endParaRPr lang="zh-TW" altLang="en-US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2142858" y="651896"/>
            <a:ext cx="943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盒雞蛋有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個，廚師做蛋糕用掉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盒，做蒸蛋用掉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盒，廚師共用掉幾盒雞蛋？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3576520" y="4549279"/>
            <a:ext cx="1764640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    </a:t>
            </a:r>
            <a:r>
              <a:rPr lang="en-US" altLang="zh-TW" sz="3500" dirty="0" smtClean="0">
                <a:solidFill>
                  <a:srgbClr val="CC0099"/>
                </a:solidFill>
              </a:rPr>
              <a:t>1.5</a:t>
            </a:r>
          </a:p>
          <a:p>
            <a:pPr>
              <a:spcBef>
                <a:spcPct val="0"/>
              </a:spcBef>
              <a:buNone/>
            </a:pPr>
            <a:r>
              <a:rPr lang="zh-TW" altLang="en-US" sz="3500" dirty="0" smtClean="0">
                <a:solidFill>
                  <a:srgbClr val="CC0099"/>
                </a:solidFill>
                <a:ea typeface="超研澤特毛楷" pitchFamily="1" charset="-120"/>
              </a:rPr>
              <a:t> ＋ </a:t>
            </a:r>
            <a:r>
              <a:rPr lang="en-US" altLang="zh-TW" sz="3500" dirty="0" smtClean="0">
                <a:solidFill>
                  <a:srgbClr val="CC0099"/>
                </a:solidFill>
                <a:ea typeface="超研澤特毛楷" pitchFamily="1" charset="-120"/>
              </a:rPr>
              <a:t>0.5</a:t>
            </a:r>
            <a:endParaRPr lang="zh-TW" altLang="en-US" sz="3500" dirty="0">
              <a:solidFill>
                <a:srgbClr val="CC0099"/>
              </a:solidFill>
              <a:ea typeface="超研澤特毛楷" pitchFamily="1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99" name="Text Box 35"/>
          <p:cNvSpPr txBox="1">
            <a:spLocks noChangeArrowheads="1"/>
          </p:cNvSpPr>
          <p:nvPr/>
        </p:nvSpPr>
        <p:spPr bwMode="auto">
          <a:xfrm>
            <a:off x="4193070" y="2776198"/>
            <a:ext cx="480901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1" charset="-120"/>
              </a:rPr>
              <a:t>個   位</a:t>
            </a:r>
          </a:p>
        </p:txBody>
      </p:sp>
      <p:sp>
        <p:nvSpPr>
          <p:cNvPr id="100" name="Text Box 34"/>
          <p:cNvSpPr txBox="1">
            <a:spLocks noChangeArrowheads="1"/>
          </p:cNvSpPr>
          <p:nvPr/>
        </p:nvSpPr>
        <p:spPr bwMode="auto">
          <a:xfrm>
            <a:off x="4609176" y="2794685"/>
            <a:ext cx="480901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1" charset="-120"/>
              </a:rPr>
              <a:t>十分位</a:t>
            </a: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4267453" y="5345115"/>
            <a:ext cx="679106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dirty="0" smtClean="0">
                <a:solidFill>
                  <a:srgbClr val="CC0099"/>
                </a:solidFill>
                <a:ea typeface="超研澤特毛楷" pitchFamily="1" charset="-120"/>
              </a:rPr>
              <a:t>2</a:t>
            </a:r>
            <a:endParaRPr lang="zh-TW" altLang="en-US" sz="3500" dirty="0">
              <a:solidFill>
                <a:srgbClr val="CC0099"/>
              </a:solidFill>
              <a:ea typeface="超研澤特毛楷" pitchFamily="1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102" name="Rectangle 21"/>
          <p:cNvSpPr>
            <a:spLocks noChangeArrowheads="1"/>
          </p:cNvSpPr>
          <p:nvPr/>
        </p:nvSpPr>
        <p:spPr bwMode="auto">
          <a:xfrm>
            <a:off x="4522380" y="5340208"/>
            <a:ext cx="463824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dirty="0" smtClean="0">
                <a:solidFill>
                  <a:srgbClr val="CC0099"/>
                </a:solidFill>
                <a:ea typeface="超研澤特毛楷" pitchFamily="1" charset="-120"/>
              </a:rPr>
              <a:t>.</a:t>
            </a:r>
            <a:endParaRPr lang="zh-TW" altLang="en-US" sz="3500" dirty="0">
              <a:solidFill>
                <a:srgbClr val="CC0099"/>
              </a:solidFill>
              <a:ea typeface="超研澤特毛楷" pitchFamily="1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103" name="Rectangle 21"/>
          <p:cNvSpPr>
            <a:spLocks noChangeArrowheads="1"/>
          </p:cNvSpPr>
          <p:nvPr/>
        </p:nvSpPr>
        <p:spPr bwMode="auto">
          <a:xfrm>
            <a:off x="4644843" y="5107725"/>
            <a:ext cx="476029" cy="90556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dirty="0" smtClean="0">
                <a:solidFill>
                  <a:srgbClr val="CC0099"/>
                </a:solidFill>
                <a:ea typeface="超研澤特毛楷" pitchFamily="1" charset="-120"/>
              </a:rPr>
              <a:t>0</a:t>
            </a:r>
            <a:endParaRPr lang="zh-TW" altLang="en-US" sz="3500" dirty="0">
              <a:solidFill>
                <a:srgbClr val="CC0099"/>
              </a:solidFill>
              <a:ea typeface="超研澤特毛楷" pitchFamily="1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3500" dirty="0">
              <a:solidFill>
                <a:srgbClr val="0066FF"/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4351494" y="3734335"/>
            <a:ext cx="254606" cy="366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95" grpId="0" animBg="1"/>
      <p:bldP spid="3" grpId="0"/>
      <p:bldP spid="6" grpId="0"/>
      <p:bldP spid="46" grpId="0"/>
      <p:bldP spid="67" grpId="0" animBg="1"/>
      <p:bldP spid="75" grpId="0" animBg="1"/>
      <p:bldP spid="76" grpId="0"/>
      <p:bldP spid="96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3833228" y="2631210"/>
            <a:ext cx="508852" cy="30063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38"/>
          <p:cNvSpPr>
            <a:spLocks noChangeArrowheads="1"/>
          </p:cNvSpPr>
          <p:nvPr/>
        </p:nvSpPr>
        <p:spPr bwMode="auto">
          <a:xfrm>
            <a:off x="4452626" y="2670908"/>
            <a:ext cx="512318" cy="296666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5077760" y="2631210"/>
            <a:ext cx="540174" cy="300635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587038" y="706765"/>
            <a:ext cx="483033" cy="577339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08957" y="1778609"/>
            <a:ext cx="27457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>
                <a:solidFill>
                  <a:srgbClr val="9900CC"/>
                </a:solidFill>
                <a:ea typeface="超研澤特毛楷" pitchFamily="1" charset="-120"/>
              </a:rPr>
              <a:t>0.3+12</a:t>
            </a:r>
            <a:r>
              <a:rPr lang="zh-TW" altLang="en-US" sz="4400" dirty="0" smtClean="0">
                <a:solidFill>
                  <a:srgbClr val="9900CC"/>
                </a:solidFill>
                <a:ea typeface="超研澤特毛楷" pitchFamily="1" charset="-120"/>
              </a:rPr>
              <a:t>＝</a:t>
            </a:r>
            <a:endParaRPr lang="zh-TW" altLang="en-US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2678655" y="2670237"/>
            <a:ext cx="517459" cy="174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389727" y="3677125"/>
            <a:ext cx="1229091" cy="5947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spc="60" dirty="0" smtClean="0">
                <a:solidFill>
                  <a:srgbClr val="CC0099"/>
                </a:solidFill>
              </a:rPr>
              <a:t>0.3</a:t>
            </a:r>
            <a:endParaRPr lang="en-US" altLang="zh-TW" sz="4800" spc="60" dirty="0">
              <a:solidFill>
                <a:srgbClr val="CC0099"/>
              </a:solidFill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040148" y="4173854"/>
            <a:ext cx="2161309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TW" altLang="en-US" sz="4800" dirty="0" smtClean="0">
                <a:solidFill>
                  <a:srgbClr val="CC0099"/>
                </a:solidFill>
                <a:ea typeface="超研澤特毛楷" pitchFamily="1" charset="-120"/>
              </a:rPr>
              <a:t>＋</a:t>
            </a:r>
            <a:r>
              <a:rPr lang="en-US" altLang="zh-TW" sz="4800" dirty="0" smtClean="0">
                <a:solidFill>
                  <a:srgbClr val="CC0099"/>
                </a:solidFill>
              </a:rPr>
              <a:t>1  2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3314146" y="4895751"/>
            <a:ext cx="2589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4985865" y="3807725"/>
            <a:ext cx="48342" cy="1829843"/>
          </a:xfrm>
          <a:prstGeom prst="line">
            <a:avLst/>
          </a:prstGeom>
          <a:noFill/>
          <a:ln w="38100">
            <a:solidFill>
              <a:srgbClr val="66FF33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5086795" y="2493232"/>
            <a:ext cx="451277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292929"/>
                </a:solidFill>
                <a:ea typeface="超研澤特毛楷" pitchFamily="1" charset="-120"/>
              </a:rPr>
              <a:t>十分位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475699" y="2517410"/>
            <a:ext cx="451277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292929"/>
                </a:solidFill>
                <a:ea typeface="超研澤特毛楷" pitchFamily="1" charset="-120"/>
              </a:rPr>
              <a:t>個   位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792640" y="2493232"/>
            <a:ext cx="451277" cy="105092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zh-TW" altLang="en-US" sz="1800" dirty="0">
                <a:solidFill>
                  <a:srgbClr val="292929"/>
                </a:solidFill>
                <a:ea typeface="超研澤特毛楷" pitchFamily="1" charset="-120"/>
              </a:rPr>
              <a:t>十   位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6792509" y="5208498"/>
            <a:ext cx="30099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800" dirty="0">
                <a:solidFill>
                  <a:srgbClr val="CC0099"/>
                </a:solidFill>
                <a:ea typeface="超研澤特毛楷" pitchFamily="1" charset="-120"/>
              </a:rPr>
              <a:t>A</a:t>
            </a:r>
            <a:r>
              <a:rPr lang="zh-TW" altLang="en-US" sz="3800" dirty="0">
                <a:solidFill>
                  <a:srgbClr val="CC0099"/>
                </a:solidFill>
                <a:ea typeface="超研澤特毛楷" pitchFamily="1" charset="-120"/>
              </a:rPr>
              <a:t>：</a:t>
            </a:r>
            <a:r>
              <a:rPr lang="en-US" altLang="zh-TW" sz="3800" dirty="0">
                <a:solidFill>
                  <a:srgbClr val="CC0099"/>
                </a:solidFill>
                <a:ea typeface="超研澤特毛楷" pitchFamily="1" charset="-120"/>
              </a:rPr>
              <a:t>12.3</a:t>
            </a:r>
            <a:r>
              <a:rPr lang="zh-TW" altLang="en-US" sz="3800" dirty="0">
                <a:solidFill>
                  <a:srgbClr val="CC0099"/>
                </a:solidFill>
                <a:ea typeface="超研澤特毛楷" pitchFamily="1" charset="-120"/>
              </a:rPr>
              <a:t>公升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372008" y="595929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p.119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877717" y="1746400"/>
            <a:ext cx="15076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dirty="0" smtClean="0">
                <a:solidFill>
                  <a:srgbClr val="9900CC"/>
                </a:solidFill>
                <a:ea typeface="超研澤特毛楷" pitchFamily="1" charset="-120"/>
              </a:rPr>
              <a:t>12.3</a:t>
            </a:r>
            <a:endParaRPr lang="zh-TW" altLang="en-US" sz="4400" dirty="0">
              <a:solidFill>
                <a:srgbClr val="9900CC"/>
              </a:solidFill>
              <a:ea typeface="超研澤特毛楷" pitchFamily="1" charset="-12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754675" y="4190999"/>
            <a:ext cx="914485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4800" dirty="0" smtClean="0">
                <a:solidFill>
                  <a:srgbClr val="002060"/>
                </a:solidFill>
              </a:rPr>
              <a:t>.0</a:t>
            </a:r>
            <a:endParaRPr lang="en-US" altLang="zh-TW" sz="4800" dirty="0">
              <a:solidFill>
                <a:srgbClr val="002060"/>
              </a:solidFill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868141" y="4883489"/>
            <a:ext cx="864277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3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60516" y="5656844"/>
            <a:ext cx="1852558" cy="56247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小數點要對齊</a:t>
            </a:r>
          </a:p>
        </p:txBody>
      </p:sp>
      <p:sp>
        <p:nvSpPr>
          <p:cNvPr id="35" name="矩形 34"/>
          <p:cNvSpPr/>
          <p:nvPr/>
        </p:nvSpPr>
        <p:spPr>
          <a:xfrm>
            <a:off x="6126892" y="3329815"/>
            <a:ext cx="2833635" cy="1623841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整數也有小數點，只是小數點後面的數都是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｢0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」，所以被省略了</a:t>
            </a:r>
            <a:r>
              <a:rPr lang="zh-TW" altLang="en-US" sz="2200" dirty="0" smtClean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142858" y="651896"/>
            <a:ext cx="943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媽媽把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0.3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公升的檸檬汁和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公升的紅茶混合，可以調製成幾公升的檸檬紅茶？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2070071" y="1908099"/>
            <a:ext cx="1368425" cy="53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699130" y="4852713"/>
            <a:ext cx="801699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1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4676159" y="4844294"/>
            <a:ext cx="688361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.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4276646" y="4830232"/>
            <a:ext cx="864277" cy="73416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TW" sz="4800" dirty="0" smtClean="0">
                <a:solidFill>
                  <a:srgbClr val="CC0099"/>
                </a:solidFill>
              </a:rPr>
              <a:t>2</a:t>
            </a:r>
            <a:endParaRPr lang="en-US" altLang="zh-TW" sz="4800" dirty="0">
              <a:solidFill>
                <a:srgbClr val="CC0099"/>
              </a:solidFill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9634683" y="3379756"/>
            <a:ext cx="1830964" cy="5947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500" spc="60" dirty="0" smtClean="0">
                <a:solidFill>
                  <a:srgbClr val="CC0099"/>
                </a:solidFill>
              </a:rPr>
              <a:t>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 spc="60" dirty="0">
                <a:solidFill>
                  <a:srgbClr val="CC0099"/>
                </a:solidFill>
              </a:rPr>
              <a:t>+</a:t>
            </a:r>
            <a:r>
              <a:rPr lang="en-US" altLang="zh-TW" sz="3500" spc="60" dirty="0" smtClean="0">
                <a:solidFill>
                  <a:srgbClr val="CC0099"/>
                </a:solidFill>
              </a:rPr>
              <a:t>  1 2</a:t>
            </a:r>
            <a:endParaRPr lang="en-US" altLang="zh-TW" sz="3500" spc="60" dirty="0">
              <a:solidFill>
                <a:srgbClr val="CC0099"/>
              </a:solidFill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9355001" y="4271863"/>
            <a:ext cx="2110646" cy="8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288555" y="1417827"/>
            <a:ext cx="523220" cy="20457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小數點沒對齊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9802409" y="3134308"/>
            <a:ext cx="1405918" cy="16292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9802409" y="3042872"/>
            <a:ext cx="1253518" cy="1787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9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10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/>
      <p:bldP spid="28" grpId="0"/>
      <p:bldP spid="29" grpId="0" animBg="1"/>
      <p:bldP spid="32" grpId="0" animBg="1"/>
      <p:bldP spid="33" grpId="0" animBg="1"/>
      <p:bldP spid="35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464024"/>
            <a:ext cx="11259402" cy="59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 descr="南一LOGO(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0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402005" y="1050878"/>
            <a:ext cx="70149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練 習 一 下</a:t>
            </a:r>
            <a:endParaRPr lang="zh-TW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12191" y="2715904"/>
            <a:ext cx="47357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p.118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5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p.119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的題目先自己練習一遍，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核對後面的正確答案。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3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95587" y="1853465"/>
            <a:ext cx="10386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(1)0.7+0.2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)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(2)0.3+0.3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7426" y="669848"/>
            <a:ext cx="576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★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用直式算算看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: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9619" y="2797791"/>
            <a:ext cx="3289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</a:t>
            </a:r>
          </a:p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0.2</a:t>
            </a: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2017262" y="4380931"/>
            <a:ext cx="2158953" cy="198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71565" y="2797791"/>
            <a:ext cx="3289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0.3</a:t>
            </a:r>
          </a:p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0.3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6960026" y="4370996"/>
            <a:ext cx="2158953" cy="198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405086" y="1858906"/>
            <a:ext cx="1207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689045" y="1853465"/>
            <a:ext cx="1207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659838" y="4400800"/>
            <a:ext cx="140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  <a:endParaRPr lang="zh-TW" altLang="en-US" sz="5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10307" y="4371436"/>
            <a:ext cx="140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0.6</a:t>
            </a:r>
            <a:endParaRPr lang="zh-TW" altLang="en-US" sz="5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59260" y="742899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p.118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98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79500" y="1672739"/>
            <a:ext cx="1185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7426" y="669848"/>
            <a:ext cx="576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★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用直式算算看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: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61029" y="2596280"/>
            <a:ext cx="3289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</a:t>
            </a:r>
          </a:p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1.8</a:t>
            </a: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V="1">
            <a:off x="1441104" y="4185722"/>
            <a:ext cx="2158953" cy="198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64512" y="2374433"/>
            <a:ext cx="3289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10.5</a:t>
            </a:r>
          </a:p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V="1">
            <a:off x="5728370" y="3850880"/>
            <a:ext cx="23613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0441" y="4820092"/>
            <a:ext cx="5158854" cy="906529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整數也有小數點，只是小數點後面的數都是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｢0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」，所以被省略了</a:t>
            </a:r>
            <a:r>
              <a:rPr lang="zh-TW" altLang="en-US" sz="2200" dirty="0" smtClean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709868" y="2388962"/>
            <a:ext cx="3289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10.5</a:t>
            </a:r>
          </a:p>
          <a:p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15.0</a:t>
            </a:r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 flipV="1">
            <a:off x="8858866" y="3851761"/>
            <a:ext cx="23613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117807" y="3357293"/>
            <a:ext cx="605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743" y="1650834"/>
            <a:ext cx="10386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(1)0.7+1.8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 )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(2)10.5+15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 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331634" y="1676988"/>
            <a:ext cx="1415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25.5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116783" y="4161686"/>
            <a:ext cx="13517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2.5</a:t>
            </a:r>
            <a:endParaRPr lang="zh-TW" altLang="en-US" sz="5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24352" y="3813176"/>
            <a:ext cx="1509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25.5</a:t>
            </a:r>
            <a:endParaRPr lang="zh-TW" altLang="en-US" sz="45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536448" y="3769271"/>
            <a:ext cx="1509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25.5</a:t>
            </a:r>
            <a:endParaRPr lang="zh-TW" altLang="en-US" sz="45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55036" y="746792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p.119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188208" y="2345284"/>
            <a:ext cx="409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1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 animBg="1"/>
      <p:bldP spid="3" grpId="0" animBg="1"/>
      <p:bldP spid="11" grpId="0"/>
      <p:bldP spid="12" grpId="0" animBg="1"/>
      <p:bldP spid="4" grpId="0"/>
      <p:bldP spid="13" grpId="0"/>
      <p:bldP spid="14" grpId="0"/>
      <p:bldP spid="15" grpId="0"/>
      <p:bldP spid="17" grpId="0"/>
      <p:bldP spid="1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3" y="611188"/>
            <a:ext cx="11038902" cy="575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2063750" y="1647825"/>
            <a:ext cx="80645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zh-TW" altLang="en-US" sz="12000" dirty="0">
                <a:solidFill>
                  <a:srgbClr val="9900FF"/>
                </a:solidFill>
                <a:latin typeface="超研澤特毛楷" pitchFamily="1" charset="-120"/>
                <a:ea typeface="超研澤特毛楷" pitchFamily="1" charset="-120"/>
              </a:rPr>
              <a:t>小數</a:t>
            </a:r>
            <a:r>
              <a:rPr lang="zh-TW" altLang="en-US" sz="12000" dirty="0" smtClean="0">
                <a:solidFill>
                  <a:srgbClr val="9900FF"/>
                </a:solidFill>
                <a:latin typeface="超研澤特毛楷" pitchFamily="1" charset="-120"/>
                <a:ea typeface="超研澤特毛楷" pitchFamily="1" charset="-120"/>
              </a:rPr>
              <a:t>的</a:t>
            </a:r>
            <a:r>
              <a:rPr lang="zh-TW" altLang="en-US" sz="12000" u="sng" dirty="0" smtClean="0">
                <a:solidFill>
                  <a:srgbClr val="FF0066"/>
                </a:solidFill>
                <a:latin typeface="超研澤特毛楷" pitchFamily="1" charset="-120"/>
                <a:ea typeface="超研澤特毛楷" pitchFamily="1" charset="-120"/>
              </a:rPr>
              <a:t>減</a:t>
            </a:r>
            <a:r>
              <a:rPr lang="zh-TW" altLang="en-US" sz="12000" dirty="0" smtClean="0">
                <a:solidFill>
                  <a:srgbClr val="9900FF"/>
                </a:solidFill>
                <a:latin typeface="超研澤特毛楷" pitchFamily="1" charset="-120"/>
                <a:ea typeface="超研澤特毛楷" pitchFamily="1" charset="-120"/>
              </a:rPr>
              <a:t>法</a:t>
            </a:r>
            <a:endParaRPr lang="zh-TW" altLang="en-US" sz="12000" dirty="0">
              <a:solidFill>
                <a:srgbClr val="9900FF"/>
              </a:solidFill>
              <a:latin typeface="超研澤特毛楷" pitchFamily="1" charset="-120"/>
              <a:ea typeface="超研澤特毛楷" pitchFamily="1" charset="-120"/>
            </a:endParaRPr>
          </a:p>
        </p:txBody>
      </p:sp>
      <p:pic>
        <p:nvPicPr>
          <p:cNvPr id="110596" name="Picture 4" descr="南一LOGO(黑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0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43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 noChangeArrowheads="1"/>
          </p:cNvSpPr>
          <p:nvPr/>
        </p:nvSpPr>
        <p:spPr>
          <a:xfrm>
            <a:off x="1809750" y="620713"/>
            <a:ext cx="8596313" cy="839787"/>
          </a:xfrm>
          <a:prstGeom prst="rect">
            <a:avLst/>
          </a:prstGeom>
          <a:noFill/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zh-TW" sz="4800" b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綜    合</a:t>
            </a:r>
          </a:p>
        </p:txBody>
      </p:sp>
      <p:sp>
        <p:nvSpPr>
          <p:cNvPr id="3" name="內容版面配置區 3"/>
          <p:cNvSpPr>
            <a:spLocks noGrp="1" noChangeArrowheads="1"/>
          </p:cNvSpPr>
          <p:nvPr/>
        </p:nvSpPr>
        <p:spPr bwMode="auto">
          <a:xfrm>
            <a:off x="905020" y="1460500"/>
            <a:ext cx="11012487" cy="410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4975" indent="-434975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11779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635125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9780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435225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8924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33496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8068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4264025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★防疫生活影片觀賞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點選簡報的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功能即可直接觀賞。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【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點選「投影片放映」→「從目前投影片開始」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〝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播放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〞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功能，將滑鼠移至網址點一下，便可連結觀看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。</a:t>
            </a:r>
            <a:endParaRPr lang="zh-TW" altLang="en-US" sz="3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pic>
        <p:nvPicPr>
          <p:cNvPr id="4" name="圖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40088"/>
            <a:ext cx="8472488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橢圓 8"/>
          <p:cNvSpPr>
            <a:spLocks noChangeArrowheads="1"/>
          </p:cNvSpPr>
          <p:nvPr/>
        </p:nvSpPr>
        <p:spPr bwMode="auto">
          <a:xfrm>
            <a:off x="1644650" y="3781425"/>
            <a:ext cx="549275" cy="977900"/>
          </a:xfrm>
          <a:prstGeom prst="ellipse">
            <a:avLst/>
          </a:prstGeom>
          <a:noFill/>
          <a:ln w="38100" cap="rnd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sp>
        <p:nvSpPr>
          <p:cNvPr id="6" name="橢圓 8"/>
          <p:cNvSpPr>
            <a:spLocks noChangeArrowheads="1"/>
          </p:cNvSpPr>
          <p:nvPr/>
        </p:nvSpPr>
        <p:spPr bwMode="auto">
          <a:xfrm>
            <a:off x="4391025" y="3275013"/>
            <a:ext cx="917575" cy="598487"/>
          </a:xfrm>
          <a:prstGeom prst="ellipse">
            <a:avLst/>
          </a:prstGeom>
          <a:noFill/>
          <a:ln w="38100" cap="rnd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5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124"/>
          <p:cNvSpPr txBox="1">
            <a:spLocks noChangeArrowheads="1"/>
          </p:cNvSpPr>
          <p:nvPr/>
        </p:nvSpPr>
        <p:spPr bwMode="auto">
          <a:xfrm>
            <a:off x="4038600" y="3940176"/>
            <a:ext cx="520700" cy="992188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  <p:sp>
        <p:nvSpPr>
          <p:cNvPr id="72" name="Text Box 125"/>
          <p:cNvSpPr txBox="1">
            <a:spLocks noChangeArrowheads="1"/>
          </p:cNvSpPr>
          <p:nvPr/>
        </p:nvSpPr>
        <p:spPr bwMode="auto">
          <a:xfrm>
            <a:off x="3515014" y="3967980"/>
            <a:ext cx="520700" cy="975326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個   位</a:t>
            </a:r>
          </a:p>
        </p:txBody>
      </p:sp>
      <p:sp>
        <p:nvSpPr>
          <p:cNvPr id="16387" name="文字方塊 2"/>
          <p:cNvSpPr>
            <a:spLocks noChangeArrowheads="1"/>
          </p:cNvSpPr>
          <p:nvPr/>
        </p:nvSpPr>
        <p:spPr bwMode="auto">
          <a:xfrm>
            <a:off x="2506663" y="3248025"/>
            <a:ext cx="729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6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556471" y="658813"/>
            <a:ext cx="537442" cy="434975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092200" y="1922343"/>
            <a:ext cx="7642225" cy="612775"/>
            <a:chOff x="706" y="1338"/>
            <a:chExt cx="4814" cy="386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829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1241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1653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2065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477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2889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301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713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125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4537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950" y="1338"/>
              <a:ext cx="0" cy="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829" y="1464"/>
              <a:ext cx="41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706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00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4827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TW" sz="200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4414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0.9</a:t>
              </a: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4002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0.8</a:t>
              </a: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3590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0.7</a:t>
              </a: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178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0.6</a:t>
              </a: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2766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0.5</a:t>
              </a: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2354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0.4</a:t>
              </a: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1942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0.3</a:t>
              </a: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1530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0.2</a:t>
              </a: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1118" y="1464"/>
              <a:ext cx="26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0.1</a:t>
              </a: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5045" y="1464"/>
              <a:ext cx="475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(</a:t>
              </a:r>
              <a:r>
                <a:rPr lang="zh-TW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超研澤特毛楷" pitchFamily="49" charset="-120"/>
                </a:rPr>
                <a:t>公尺</a:t>
              </a:r>
              <a:r>
                <a:rPr lang="en-US" altLang="zh-TW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)</a:t>
              </a:r>
            </a:p>
          </p:txBody>
        </p:sp>
      </p:grpSp>
      <p:sp>
        <p:nvSpPr>
          <p:cNvPr id="34" name="Freeform 63"/>
          <p:cNvSpPr>
            <a:spLocks/>
          </p:cNvSpPr>
          <p:nvPr/>
        </p:nvSpPr>
        <p:spPr bwMode="auto">
          <a:xfrm>
            <a:off x="13160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Freeform 64"/>
          <p:cNvSpPr>
            <a:spLocks/>
          </p:cNvSpPr>
          <p:nvPr/>
        </p:nvSpPr>
        <p:spPr bwMode="auto">
          <a:xfrm>
            <a:off x="197008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Freeform 65"/>
          <p:cNvSpPr>
            <a:spLocks/>
          </p:cNvSpPr>
          <p:nvPr/>
        </p:nvSpPr>
        <p:spPr bwMode="auto">
          <a:xfrm>
            <a:off x="26241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Freeform 66"/>
          <p:cNvSpPr>
            <a:spLocks/>
          </p:cNvSpPr>
          <p:nvPr/>
        </p:nvSpPr>
        <p:spPr bwMode="auto">
          <a:xfrm>
            <a:off x="327818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Freeform 67"/>
          <p:cNvSpPr>
            <a:spLocks/>
          </p:cNvSpPr>
          <p:nvPr/>
        </p:nvSpPr>
        <p:spPr bwMode="auto">
          <a:xfrm>
            <a:off x="39322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Freeform 68"/>
          <p:cNvSpPr>
            <a:spLocks/>
          </p:cNvSpPr>
          <p:nvPr/>
        </p:nvSpPr>
        <p:spPr bwMode="auto">
          <a:xfrm>
            <a:off x="458628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Freeform 69"/>
          <p:cNvSpPr>
            <a:spLocks/>
          </p:cNvSpPr>
          <p:nvPr/>
        </p:nvSpPr>
        <p:spPr bwMode="auto">
          <a:xfrm>
            <a:off x="52403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rgbClr val="25A7FF"/>
          </a:solidFill>
          <a:ln w="19050" cmpd="sng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Freeform 70"/>
          <p:cNvSpPr>
            <a:spLocks/>
          </p:cNvSpPr>
          <p:nvPr/>
        </p:nvSpPr>
        <p:spPr bwMode="auto">
          <a:xfrm>
            <a:off x="26241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Freeform 71"/>
          <p:cNvSpPr>
            <a:spLocks/>
          </p:cNvSpPr>
          <p:nvPr/>
        </p:nvSpPr>
        <p:spPr bwMode="auto">
          <a:xfrm>
            <a:off x="327818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Freeform 72"/>
          <p:cNvSpPr>
            <a:spLocks/>
          </p:cNvSpPr>
          <p:nvPr/>
        </p:nvSpPr>
        <p:spPr bwMode="auto">
          <a:xfrm>
            <a:off x="393223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Freeform 73"/>
          <p:cNvSpPr>
            <a:spLocks/>
          </p:cNvSpPr>
          <p:nvPr/>
        </p:nvSpPr>
        <p:spPr bwMode="auto">
          <a:xfrm>
            <a:off x="4586288" y="1514475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Freeform 74"/>
          <p:cNvSpPr>
            <a:spLocks/>
          </p:cNvSpPr>
          <p:nvPr/>
        </p:nvSpPr>
        <p:spPr bwMode="auto">
          <a:xfrm>
            <a:off x="5233786" y="1503362"/>
            <a:ext cx="654050" cy="285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2" y="0"/>
              </a:cxn>
              <a:cxn ang="0">
                <a:pos x="412" y="180"/>
              </a:cxn>
              <a:cxn ang="0">
                <a:pos x="0" y="180"/>
              </a:cxn>
              <a:cxn ang="0">
                <a:pos x="0" y="0"/>
              </a:cxn>
            </a:cxnLst>
            <a:rect l="0" t="0" r="r" b="b"/>
            <a:pathLst>
              <a:path w="412" h="180">
                <a:moveTo>
                  <a:pt x="0" y="0"/>
                </a:moveTo>
                <a:lnTo>
                  <a:pt x="412" y="0"/>
                </a:lnTo>
                <a:lnTo>
                  <a:pt x="412" y="180"/>
                </a:lnTo>
                <a:lnTo>
                  <a:pt x="0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 cap="flat" cmpd="sng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9" name="Rectangle 85"/>
          <p:cNvSpPr>
            <a:spLocks noChangeArrowheads="1"/>
          </p:cNvSpPr>
          <p:nvPr/>
        </p:nvSpPr>
        <p:spPr bwMode="auto">
          <a:xfrm>
            <a:off x="1497230" y="2717821"/>
            <a:ext cx="1557120" cy="450561"/>
          </a:xfrm>
          <a:prstGeom prst="rect">
            <a:avLst/>
          </a:prstGeom>
          <a:noFill/>
          <a:ln w="38100" cmpd="dbl" algn="ctr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00FF"/>
                </a:solidFill>
                <a:ea typeface="超研澤特毛楷" pitchFamily="49" charset="-120"/>
              </a:rPr>
              <a:t>7</a:t>
            </a:r>
            <a:r>
              <a:rPr lang="zh-TW" altLang="en-US" sz="3000" dirty="0" smtClean="0">
                <a:solidFill>
                  <a:srgbClr val="0000FF"/>
                </a:solidFill>
                <a:ea typeface="超研澤特毛楷" pitchFamily="49" charset="-120"/>
              </a:rPr>
              <a:t> 個</a:t>
            </a:r>
            <a:r>
              <a:rPr lang="en-US" altLang="zh-TW" sz="3000" u="sng" dirty="0">
                <a:ea typeface="超研澤特毛楷" pitchFamily="49" charset="-120"/>
              </a:rPr>
              <a:t>0.1</a:t>
            </a:r>
          </a:p>
        </p:txBody>
      </p:sp>
      <p:sp>
        <p:nvSpPr>
          <p:cNvPr id="50" name="Rectangle 86"/>
          <p:cNvSpPr>
            <a:spLocks noChangeArrowheads="1"/>
          </p:cNvSpPr>
          <p:nvPr/>
        </p:nvSpPr>
        <p:spPr bwMode="auto">
          <a:xfrm>
            <a:off x="3755308" y="2647831"/>
            <a:ext cx="1567718" cy="493110"/>
          </a:xfrm>
          <a:prstGeom prst="rect">
            <a:avLst/>
          </a:prstGeom>
          <a:noFill/>
          <a:ln w="38100" cmpd="dbl" algn="ctr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00FF"/>
                </a:solidFill>
                <a:ea typeface="超研澤特毛楷" pitchFamily="49" charset="-120"/>
              </a:rPr>
              <a:t>5</a:t>
            </a:r>
            <a:r>
              <a:rPr lang="zh-TW" altLang="en-US" sz="3000" dirty="0" smtClean="0">
                <a:solidFill>
                  <a:srgbClr val="0000FF"/>
                </a:solidFill>
                <a:ea typeface="超研澤特毛楷" pitchFamily="49" charset="-120"/>
              </a:rPr>
              <a:t> 個</a:t>
            </a:r>
            <a:r>
              <a:rPr lang="en-US" altLang="zh-TW" sz="3000" u="sng" dirty="0">
                <a:ea typeface="超研澤特毛楷" pitchFamily="49" charset="-120"/>
              </a:rPr>
              <a:t>0.1</a:t>
            </a:r>
          </a:p>
        </p:txBody>
      </p:sp>
      <p:sp>
        <p:nvSpPr>
          <p:cNvPr id="51" name="Rectangle 87"/>
          <p:cNvSpPr>
            <a:spLocks noChangeArrowheads="1"/>
          </p:cNvSpPr>
          <p:nvPr/>
        </p:nvSpPr>
        <p:spPr bwMode="auto">
          <a:xfrm>
            <a:off x="3142241" y="2588419"/>
            <a:ext cx="5556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FF0066"/>
                </a:solidFill>
                <a:ea typeface="超研澤特毛楷" pitchFamily="49" charset="-120"/>
              </a:rPr>
              <a:t>－</a:t>
            </a:r>
          </a:p>
        </p:txBody>
      </p:sp>
      <p:sp>
        <p:nvSpPr>
          <p:cNvPr id="52" name="Rectangle 88"/>
          <p:cNvSpPr>
            <a:spLocks noChangeArrowheads="1"/>
          </p:cNvSpPr>
          <p:nvPr/>
        </p:nvSpPr>
        <p:spPr bwMode="auto">
          <a:xfrm>
            <a:off x="5476016" y="2595743"/>
            <a:ext cx="462169" cy="58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TW" altLang="en-US" sz="3000" dirty="0">
                <a:solidFill>
                  <a:srgbClr val="FF0066"/>
                </a:solidFill>
                <a:ea typeface="超研澤特毛楷" pitchFamily="49" charset="-120"/>
              </a:rPr>
              <a:t>＝</a:t>
            </a:r>
          </a:p>
        </p:txBody>
      </p:sp>
      <p:sp>
        <p:nvSpPr>
          <p:cNvPr id="53" name="Rectangle 89"/>
          <p:cNvSpPr>
            <a:spLocks noChangeArrowheads="1"/>
          </p:cNvSpPr>
          <p:nvPr/>
        </p:nvSpPr>
        <p:spPr bwMode="auto">
          <a:xfrm>
            <a:off x="6111876" y="2597632"/>
            <a:ext cx="1522412" cy="490681"/>
          </a:xfrm>
          <a:prstGeom prst="rect">
            <a:avLst/>
          </a:prstGeom>
          <a:noFill/>
          <a:ln w="38100" cmpd="dbl" algn="ctr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0000FF"/>
                </a:solidFill>
                <a:ea typeface="超研澤特毛楷" pitchFamily="49" charset="-120"/>
              </a:rPr>
              <a:t>2</a:t>
            </a:r>
            <a:r>
              <a:rPr lang="zh-TW" altLang="en-US" sz="3000" dirty="0" smtClean="0">
                <a:solidFill>
                  <a:srgbClr val="0000FF"/>
                </a:solidFill>
                <a:ea typeface="超研澤特毛楷" pitchFamily="49" charset="-120"/>
              </a:rPr>
              <a:t> 個</a:t>
            </a:r>
            <a:r>
              <a:rPr lang="en-US" altLang="zh-TW" sz="3000" u="sng" dirty="0">
                <a:ea typeface="超研澤特毛楷" pitchFamily="49" charset="-120"/>
              </a:rPr>
              <a:t>0.1</a:t>
            </a:r>
          </a:p>
        </p:txBody>
      </p:sp>
      <p:sp>
        <p:nvSpPr>
          <p:cNvPr id="55" name="AutoShape 91"/>
          <p:cNvSpPr>
            <a:spLocks noChangeArrowheads="1"/>
          </p:cNvSpPr>
          <p:nvPr/>
        </p:nvSpPr>
        <p:spPr bwMode="auto">
          <a:xfrm>
            <a:off x="7840663" y="2659688"/>
            <a:ext cx="541193" cy="428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Rectangle 93"/>
          <p:cNvSpPr>
            <a:spLocks noChangeArrowheads="1"/>
          </p:cNvSpPr>
          <p:nvPr/>
        </p:nvSpPr>
        <p:spPr bwMode="auto">
          <a:xfrm>
            <a:off x="8588231" y="2588419"/>
            <a:ext cx="749300" cy="490681"/>
          </a:xfrm>
          <a:prstGeom prst="rect">
            <a:avLst/>
          </a:prstGeom>
          <a:noFill/>
          <a:ln w="38100" cmpd="dbl" algn="ctr">
            <a:solidFill>
              <a:srgbClr val="CC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6600CC"/>
                </a:solidFill>
                <a:ea typeface="超研澤特毛楷" pitchFamily="49" charset="-120"/>
              </a:rPr>
              <a:t>0.2</a:t>
            </a:r>
            <a:endParaRPr lang="en-US" altLang="zh-TW" sz="3000" u="sng" dirty="0">
              <a:solidFill>
                <a:srgbClr val="6600CC"/>
              </a:solidFill>
              <a:ea typeface="超研澤特毛楷" pitchFamily="49" charset="-120"/>
            </a:endParaRPr>
          </a:p>
        </p:txBody>
      </p:sp>
      <p:sp>
        <p:nvSpPr>
          <p:cNvPr id="57" name="Text Box 94"/>
          <p:cNvSpPr txBox="1">
            <a:spLocks noChangeArrowheads="1"/>
          </p:cNvSpPr>
          <p:nvPr/>
        </p:nvSpPr>
        <p:spPr bwMode="auto">
          <a:xfrm>
            <a:off x="2926775" y="3265983"/>
            <a:ext cx="2743776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0.7</a:t>
            </a:r>
            <a:r>
              <a:rPr lang="zh-TW" altLang="en-US" sz="4000" dirty="0">
                <a:solidFill>
                  <a:srgbClr val="9900CC"/>
                </a:solidFill>
                <a:ea typeface="超研澤特毛楷" pitchFamily="49" charset="-120"/>
              </a:rPr>
              <a:t>－</a:t>
            </a: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0.5</a:t>
            </a:r>
            <a:r>
              <a:rPr lang="zh-TW" altLang="en-US" sz="4000" dirty="0" smtClean="0">
                <a:solidFill>
                  <a:srgbClr val="9900CC"/>
                </a:solidFill>
                <a:ea typeface="超研澤特毛楷" pitchFamily="49" charset="-120"/>
              </a:rPr>
              <a:t>＝</a:t>
            </a:r>
            <a:endParaRPr lang="en-US" altLang="zh-TW" sz="4000" dirty="0">
              <a:solidFill>
                <a:srgbClr val="9900CC"/>
              </a:solidFill>
              <a:ea typeface="超研澤特毛楷" pitchFamily="49" charset="-120"/>
            </a:endParaRPr>
          </a:p>
        </p:txBody>
      </p:sp>
      <p:pic>
        <p:nvPicPr>
          <p:cNvPr id="58" name="Picture 9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1518070" y="3385170"/>
            <a:ext cx="1282740" cy="58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2237567" y="4260538"/>
            <a:ext cx="480130" cy="162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113"/>
          <p:cNvSpPr>
            <a:spLocks noChangeArrowheads="1"/>
          </p:cNvSpPr>
          <p:nvPr/>
        </p:nvSpPr>
        <p:spPr bwMode="auto">
          <a:xfrm>
            <a:off x="3612140" y="4859310"/>
            <a:ext cx="798908" cy="544541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 smtClean="0">
                <a:solidFill>
                  <a:srgbClr val="7030A0"/>
                </a:solidFill>
              </a:rPr>
              <a:t>0.7</a:t>
            </a:r>
            <a:endParaRPr lang="en-US" altLang="zh-TW" sz="4400" dirty="0">
              <a:solidFill>
                <a:srgbClr val="7030A0"/>
              </a:solidFill>
            </a:endParaRPr>
          </a:p>
        </p:txBody>
      </p:sp>
      <p:sp>
        <p:nvSpPr>
          <p:cNvPr id="63" name="Rectangle 116"/>
          <p:cNvSpPr>
            <a:spLocks noChangeArrowheads="1"/>
          </p:cNvSpPr>
          <p:nvPr/>
        </p:nvSpPr>
        <p:spPr bwMode="auto">
          <a:xfrm>
            <a:off x="3528853" y="5270068"/>
            <a:ext cx="932346" cy="67297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 smtClean="0">
                <a:solidFill>
                  <a:srgbClr val="7030A0"/>
                </a:solidFill>
              </a:rPr>
              <a:t>0.5</a:t>
            </a:r>
            <a:endParaRPr lang="en-US" altLang="zh-TW" sz="4400" dirty="0">
              <a:solidFill>
                <a:srgbClr val="7030A0"/>
              </a:solidFill>
            </a:endParaRPr>
          </a:p>
        </p:txBody>
      </p:sp>
      <p:sp>
        <p:nvSpPr>
          <p:cNvPr id="66" name="Line 119"/>
          <p:cNvSpPr>
            <a:spLocks noChangeShapeType="1"/>
          </p:cNvSpPr>
          <p:nvPr/>
        </p:nvSpPr>
        <p:spPr bwMode="auto">
          <a:xfrm flipV="1">
            <a:off x="2926774" y="5886718"/>
            <a:ext cx="180086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" name="Rectangle 120"/>
          <p:cNvSpPr>
            <a:spLocks noChangeArrowheads="1"/>
          </p:cNvSpPr>
          <p:nvPr/>
        </p:nvSpPr>
        <p:spPr bwMode="auto">
          <a:xfrm>
            <a:off x="3005752" y="5234782"/>
            <a:ext cx="577850" cy="5778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7030A0"/>
                </a:solidFill>
                <a:ea typeface="超研澤特毛楷" pitchFamily="49" charset="-120"/>
              </a:rPr>
              <a:t>－</a:t>
            </a:r>
          </a:p>
        </p:txBody>
      </p:sp>
      <p:sp>
        <p:nvSpPr>
          <p:cNvPr id="68" name="Rectangle 121"/>
          <p:cNvSpPr>
            <a:spLocks noChangeArrowheads="1"/>
          </p:cNvSpPr>
          <p:nvPr/>
        </p:nvSpPr>
        <p:spPr bwMode="auto">
          <a:xfrm>
            <a:off x="3457864" y="5847918"/>
            <a:ext cx="577850" cy="5778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69" name="Rectangle 122"/>
          <p:cNvSpPr>
            <a:spLocks noChangeArrowheads="1"/>
          </p:cNvSpPr>
          <p:nvPr/>
        </p:nvSpPr>
        <p:spPr bwMode="auto">
          <a:xfrm>
            <a:off x="3930065" y="5815466"/>
            <a:ext cx="577850" cy="5778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70" name="Oval 123"/>
          <p:cNvSpPr>
            <a:spLocks noChangeArrowheads="1"/>
          </p:cNvSpPr>
          <p:nvPr/>
        </p:nvSpPr>
        <p:spPr bwMode="auto">
          <a:xfrm>
            <a:off x="3932238" y="6246813"/>
            <a:ext cx="45719" cy="5849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3" name="Picture 1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5094193" y="4859310"/>
            <a:ext cx="839396" cy="12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128"/>
          <p:cNvSpPr txBox="1">
            <a:spLocks noChangeArrowheads="1"/>
          </p:cNvSpPr>
          <p:nvPr/>
        </p:nvSpPr>
        <p:spPr bwMode="auto">
          <a:xfrm>
            <a:off x="6660573" y="5171282"/>
            <a:ext cx="2547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A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：</a:t>
            </a: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0.2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公尺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413313" y="507226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p.120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93913" y="506942"/>
            <a:ext cx="943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一條長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公尺的緞帶，小傑綁禮物用掉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公尺，剩下的緞帶長幾公尺？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9" name="Text Box 94"/>
          <p:cNvSpPr txBox="1">
            <a:spLocks noChangeArrowheads="1"/>
          </p:cNvSpPr>
          <p:nvPr/>
        </p:nvSpPr>
        <p:spPr bwMode="auto">
          <a:xfrm>
            <a:off x="5513891" y="3257238"/>
            <a:ext cx="105776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 smtClean="0">
                <a:solidFill>
                  <a:srgbClr val="9900CC"/>
                </a:solidFill>
                <a:ea typeface="超研澤特毛楷" pitchFamily="49" charset="-120"/>
              </a:rPr>
              <a:t>0.2</a:t>
            </a:r>
            <a:endParaRPr lang="en-US" altLang="zh-TW" sz="4000" dirty="0">
              <a:solidFill>
                <a:srgbClr val="9900CC"/>
              </a:solidFill>
              <a:ea typeface="超研澤特毛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0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49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/>
      <p:bldP spid="60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4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字方塊 2"/>
          <p:cNvSpPr>
            <a:spLocks noChangeArrowheads="1"/>
          </p:cNvSpPr>
          <p:nvPr/>
        </p:nvSpPr>
        <p:spPr bwMode="auto">
          <a:xfrm>
            <a:off x="2506663" y="3248025"/>
            <a:ext cx="729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sz="6000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1698677" y="784225"/>
            <a:ext cx="515072" cy="505114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152775" y="1727344"/>
            <a:ext cx="4492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2.2</a:t>
            </a:r>
            <a:r>
              <a:rPr lang="zh-TW" altLang="en-US" sz="4000" dirty="0">
                <a:solidFill>
                  <a:srgbClr val="9900CC"/>
                </a:solidFill>
                <a:ea typeface="超研澤特毛楷" pitchFamily="49" charset="-120"/>
              </a:rPr>
              <a:t>－</a:t>
            </a: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0.9</a:t>
            </a:r>
            <a:r>
              <a:rPr lang="zh-TW" altLang="en-US" sz="4000" dirty="0">
                <a:solidFill>
                  <a:srgbClr val="9900CC"/>
                </a:solidFill>
                <a:ea typeface="超研澤特毛楷" pitchFamily="49" charset="-120"/>
              </a:rPr>
              <a:t>＝</a:t>
            </a: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(         )</a:t>
            </a:r>
          </a:p>
        </p:txBody>
      </p:sp>
      <p:pic>
        <p:nvPicPr>
          <p:cNvPr id="25" name="Picture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1611890" y="1816483"/>
            <a:ext cx="1388485" cy="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2385291" y="2801393"/>
            <a:ext cx="565150" cy="190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600088" y="4022494"/>
            <a:ext cx="1078275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0066FF"/>
                </a:solidFill>
              </a:rPr>
              <a:t>2.2</a:t>
            </a: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822519" y="4587875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0066FF"/>
                </a:solidFill>
              </a:rPr>
              <a:t>0.9</a:t>
            </a:r>
            <a:endParaRPr lang="en-US" altLang="zh-TW" sz="4800" dirty="0">
              <a:solidFill>
                <a:srgbClr val="0066FF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2895600" y="5235575"/>
            <a:ext cx="1900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2990490" y="4522906"/>
            <a:ext cx="633413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超研澤特毛楷" pitchFamily="49" charset="-120"/>
              </a:rPr>
              <a:t>－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494088" y="5235575"/>
            <a:ext cx="633412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4068365" y="5249864"/>
            <a:ext cx="633413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auto">
          <a:xfrm>
            <a:off x="4031457" y="5702202"/>
            <a:ext cx="120650" cy="1174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182589" y="2732858"/>
            <a:ext cx="513308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3663952" y="2734782"/>
            <a:ext cx="427830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個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3698082" y="3779237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>
            <a:off x="3704434" y="4106862"/>
            <a:ext cx="368300" cy="4587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188222" y="3728678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6548838" y="4967184"/>
            <a:ext cx="2547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A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：</a:t>
            </a: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1.3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瓶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5796468" y="1750906"/>
            <a:ext cx="1149350" cy="701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1.3</a:t>
            </a:r>
          </a:p>
        </p:txBody>
      </p:sp>
      <p:sp>
        <p:nvSpPr>
          <p:cNvPr id="68" name="文字方塊 67"/>
          <p:cNvSpPr txBox="1"/>
          <p:nvPr/>
        </p:nvSpPr>
        <p:spPr>
          <a:xfrm>
            <a:off x="483647" y="681341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p.120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213749" y="620930"/>
            <a:ext cx="9204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小傑有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2.2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瓶牛奶，小玲的牛奶比小傑少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瓶</a:t>
            </a:r>
            <a:r>
              <a:rPr lang="zh-TW" altLang="en-US" sz="3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小玲有幾瓶牛奶？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7" name="Picture 1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5252640" y="4493606"/>
            <a:ext cx="839396" cy="126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1529189" y="655092"/>
            <a:ext cx="505560" cy="509043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774950" y="1707857"/>
            <a:ext cx="4492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1</a:t>
            </a:r>
            <a:r>
              <a:rPr lang="zh-TW" altLang="en-US" sz="4000" dirty="0">
                <a:solidFill>
                  <a:srgbClr val="9900CC"/>
                </a:solidFill>
                <a:ea typeface="超研澤特毛楷" pitchFamily="49" charset="-120"/>
              </a:rPr>
              <a:t>－</a:t>
            </a: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0.6</a:t>
            </a:r>
            <a:r>
              <a:rPr lang="zh-TW" altLang="en-US" sz="4000" dirty="0">
                <a:solidFill>
                  <a:srgbClr val="9900CC"/>
                </a:solidFill>
                <a:ea typeface="超研澤特毛楷" pitchFamily="49" charset="-120"/>
              </a:rPr>
              <a:t>＝</a:t>
            </a:r>
            <a:r>
              <a:rPr lang="en-US" altLang="zh-TW" sz="4000" dirty="0">
                <a:solidFill>
                  <a:srgbClr val="9900CC"/>
                </a:solidFill>
                <a:ea typeface="超研澤特毛楷" pitchFamily="49" charset="-120"/>
              </a:rPr>
              <a:t>(         )</a:t>
            </a:r>
          </a:p>
        </p:txBody>
      </p:sp>
      <p:pic>
        <p:nvPicPr>
          <p:cNvPr id="15" name="Picture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t="14612" r="12532" b="25224"/>
          <a:stretch>
            <a:fillRect/>
          </a:stretch>
        </p:blipFill>
        <p:spPr bwMode="auto">
          <a:xfrm>
            <a:off x="1227968" y="1734860"/>
            <a:ext cx="1421570" cy="5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8083" r="23460" b="11209"/>
          <a:stretch>
            <a:fillRect/>
          </a:stretch>
        </p:blipFill>
        <p:spPr bwMode="auto">
          <a:xfrm>
            <a:off x="1616934" y="2623394"/>
            <a:ext cx="55787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733661" y="3851811"/>
            <a:ext cx="633412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025551" y="4387577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7030A0"/>
                </a:solidFill>
              </a:rPr>
              <a:t>0.6</a:t>
            </a:r>
            <a:endParaRPr lang="en-US" altLang="zh-TW" sz="4800" dirty="0">
              <a:solidFill>
                <a:srgbClr val="7030A0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263846" y="5020989"/>
            <a:ext cx="1900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2297183" y="4380857"/>
            <a:ext cx="633413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超研澤特毛楷" pitchFamily="49" charset="-120"/>
              </a:rPr>
              <a:t>－</a:t>
            </a: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754721" y="5027709"/>
            <a:ext cx="633412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 flipH="1">
            <a:off x="3182690" y="5041374"/>
            <a:ext cx="836909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3331273" y="5493158"/>
            <a:ext cx="63289" cy="85241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394562" y="2425095"/>
            <a:ext cx="487916" cy="1225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854000" y="2419724"/>
            <a:ext cx="458965" cy="1225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個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2837610" y="3580448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500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2899333" y="3918597"/>
            <a:ext cx="368300" cy="4587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3444809" y="3625411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500" dirty="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8088793" y="4828527"/>
            <a:ext cx="2547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A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：</a:t>
            </a:r>
            <a:r>
              <a:rPr lang="en-US" altLang="zh-TW" sz="3600" dirty="0">
                <a:solidFill>
                  <a:srgbClr val="7030A0"/>
                </a:solidFill>
                <a:ea typeface="超研澤特毛楷" pitchFamily="49" charset="-120"/>
              </a:rPr>
              <a:t>0.4</a:t>
            </a:r>
            <a:r>
              <a:rPr lang="zh-TW" altLang="en-US" sz="3600" dirty="0">
                <a:solidFill>
                  <a:srgbClr val="7030A0"/>
                </a:solidFill>
                <a:ea typeface="超研澤特毛楷" pitchFamily="49" charset="-120"/>
              </a:rPr>
              <a:t>盒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036094" y="1733154"/>
            <a:ext cx="1149350" cy="701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dirty="0">
                <a:solidFill>
                  <a:srgbClr val="7030A0"/>
                </a:solidFill>
              </a:rPr>
              <a:t>0.4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13313" y="507226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p.121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032000" y="571331"/>
            <a:ext cx="9436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盒糖果有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顆，惠妮吃了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盒糖果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 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露娜吃了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盒，惠妮比露娜多吃幾盒糖果？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141867" y="4939160"/>
            <a:ext cx="70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560415" y="3657815"/>
            <a:ext cx="1323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srgbClr val="7030A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5983373" y="5020989"/>
            <a:ext cx="1900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054060" y="5005894"/>
            <a:ext cx="633413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4</a:t>
            </a:r>
          </a:p>
        </p:txBody>
      </p:sp>
      <p:sp>
        <p:nvSpPr>
          <p:cNvPr id="41" name="Oval 28"/>
          <p:cNvSpPr>
            <a:spLocks noChangeArrowheads="1"/>
          </p:cNvSpPr>
          <p:nvPr/>
        </p:nvSpPr>
        <p:spPr bwMode="auto">
          <a:xfrm>
            <a:off x="7043137" y="5434421"/>
            <a:ext cx="109732" cy="70912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6519707" y="5020989"/>
            <a:ext cx="633412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024058" y="4321437"/>
            <a:ext cx="633413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>
                <a:ea typeface="超研澤特毛楷" pitchFamily="49" charset="-120"/>
              </a:rPr>
              <a:t>－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781192" y="4347904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800" dirty="0" smtClean="0">
                <a:solidFill>
                  <a:srgbClr val="7030A0"/>
                </a:solidFill>
              </a:rPr>
              <a:t>0.6</a:t>
            </a:r>
            <a:endParaRPr lang="en-US" altLang="zh-TW" sz="4800" dirty="0">
              <a:solidFill>
                <a:srgbClr val="7030A0"/>
              </a:solidFill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6685760" y="3864538"/>
            <a:ext cx="368300" cy="458788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6649437" y="3472726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500" dirty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7160972" y="3478799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500" dirty="0">
                <a:solidFill>
                  <a:srgbClr val="FF0066"/>
                </a:solidFill>
              </a:rPr>
              <a:t>10</a:t>
            </a:r>
          </a:p>
        </p:txBody>
      </p:sp>
      <p:pic>
        <p:nvPicPr>
          <p:cNvPr id="46" name="Picture 1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4253162" y="4049430"/>
            <a:ext cx="839396" cy="13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6633579" y="2382477"/>
            <a:ext cx="458965" cy="1225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個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7162605" y="2382215"/>
            <a:ext cx="409830" cy="122555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</p:spTree>
    <p:extLst>
      <p:ext uri="{BB962C8B-B14F-4D97-AF65-F5344CB8AC3E}">
        <p14:creationId xmlns:p14="http://schemas.microsoft.com/office/powerpoint/2010/main" val="19650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8" grpId="0"/>
      <p:bldP spid="39" grpId="0" animBg="1"/>
      <p:bldP spid="40" grpId="0" animBg="1"/>
      <p:bldP spid="41" grpId="0" animBg="1"/>
      <p:bldP spid="42" grpId="0" animBg="1"/>
      <p:bldP spid="33" grpId="0" animBg="1"/>
      <p:bldP spid="36" grpId="0" animBg="1"/>
      <p:bldP spid="37" grpId="0" animBg="1"/>
      <p:bldP spid="43" grpId="0" animBg="1"/>
      <p:bldP spid="45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8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2193089" y="407443"/>
            <a:ext cx="7805153" cy="271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721768" y="625642"/>
            <a:ext cx="471321" cy="495634"/>
          </a:xfrm>
          <a:prstGeom prst="ellipse">
            <a:avLst/>
          </a:prstGeom>
          <a:solidFill>
            <a:srgbClr val="FF9933"/>
          </a:solidFill>
          <a:ln w="57150" cmpd="thinThick">
            <a:solidFill>
              <a:srgbClr val="FF8C1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1020828" y="3339487"/>
            <a:ext cx="4492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3000" dirty="0">
                <a:solidFill>
                  <a:srgbClr val="9900CC"/>
                </a:solidFill>
                <a:ea typeface="超研澤特毛楷" pitchFamily="49" charset="-120"/>
              </a:rPr>
              <a:t>95</a:t>
            </a:r>
            <a:r>
              <a:rPr lang="zh-TW" altLang="en-US" sz="3000" dirty="0">
                <a:solidFill>
                  <a:srgbClr val="9900CC"/>
                </a:solidFill>
                <a:ea typeface="超研澤特毛楷" pitchFamily="49" charset="-120"/>
              </a:rPr>
              <a:t>－</a:t>
            </a:r>
            <a:r>
              <a:rPr lang="en-US" altLang="zh-TW" sz="3000" dirty="0">
                <a:solidFill>
                  <a:srgbClr val="9900CC"/>
                </a:solidFill>
                <a:ea typeface="超研澤特毛楷" pitchFamily="49" charset="-120"/>
              </a:rPr>
              <a:t>9.5</a:t>
            </a:r>
            <a:r>
              <a:rPr lang="zh-TW" altLang="en-US" sz="3000" dirty="0">
                <a:solidFill>
                  <a:srgbClr val="9900CC"/>
                </a:solidFill>
                <a:ea typeface="超研澤特毛楷" pitchFamily="49" charset="-120"/>
              </a:rPr>
              <a:t>＝</a:t>
            </a:r>
            <a:r>
              <a:rPr lang="en-US" altLang="zh-TW" sz="3000" dirty="0">
                <a:solidFill>
                  <a:srgbClr val="9900CC"/>
                </a:solidFill>
                <a:ea typeface="超研澤特毛楷" pitchFamily="49" charset="-120"/>
              </a:rPr>
              <a:t>(         )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5294957" y="4853839"/>
            <a:ext cx="908677" cy="6215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spc="500" dirty="0" smtClean="0">
                <a:solidFill>
                  <a:srgbClr val="7030A0"/>
                </a:solidFill>
              </a:rPr>
              <a:t>9.5</a:t>
            </a:r>
            <a:endParaRPr lang="en-US" altLang="zh-TW" sz="3000" spc="500" dirty="0">
              <a:solidFill>
                <a:srgbClr val="7030A0"/>
              </a:solidFill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V="1">
            <a:off x="4000639" y="5375089"/>
            <a:ext cx="2247282" cy="167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4001971" y="4854192"/>
            <a:ext cx="633413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ea typeface="超研澤特毛楷" pitchFamily="49" charset="-120"/>
              </a:rPr>
              <a:t>－</a:t>
            </a:r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5131900" y="5340521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5618335" y="5340521"/>
            <a:ext cx="633413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14" name="Oval 50"/>
          <p:cNvSpPr>
            <a:spLocks noChangeArrowheads="1"/>
          </p:cNvSpPr>
          <p:nvPr/>
        </p:nvSpPr>
        <p:spPr bwMode="auto">
          <a:xfrm>
            <a:off x="5691318" y="5708862"/>
            <a:ext cx="71858" cy="55252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5726573" y="3339631"/>
            <a:ext cx="461610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  <p:sp>
        <p:nvSpPr>
          <p:cNvPr id="16" name="Text Box 52"/>
          <p:cNvSpPr txBox="1">
            <a:spLocks noChangeArrowheads="1"/>
          </p:cNvSpPr>
          <p:nvPr/>
        </p:nvSpPr>
        <p:spPr bwMode="auto">
          <a:xfrm>
            <a:off x="5269167" y="3329069"/>
            <a:ext cx="449007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個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5280412" y="4315770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8" name="Line 54"/>
          <p:cNvSpPr>
            <a:spLocks noChangeShapeType="1"/>
          </p:cNvSpPr>
          <p:nvPr/>
        </p:nvSpPr>
        <p:spPr bwMode="auto">
          <a:xfrm>
            <a:off x="5293112" y="4605181"/>
            <a:ext cx="368300" cy="4587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5658971" y="4239110"/>
            <a:ext cx="481013" cy="5013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9234984" y="5330691"/>
            <a:ext cx="24056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3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85.5</a:t>
            </a:r>
            <a:r>
              <a:rPr lang="zh-TW" altLang="en-US" sz="3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3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Text Box 57"/>
          <p:cNvSpPr txBox="1">
            <a:spLocks noChangeArrowheads="1"/>
          </p:cNvSpPr>
          <p:nvPr/>
        </p:nvSpPr>
        <p:spPr bwMode="auto">
          <a:xfrm>
            <a:off x="2749427" y="3295693"/>
            <a:ext cx="1390650" cy="701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85.5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4936346" y="4513136"/>
            <a:ext cx="658975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7030A0"/>
                </a:solidFill>
              </a:rPr>
              <a:t>9  5</a:t>
            </a:r>
            <a:endParaRPr lang="en-US" altLang="zh-TW" sz="3000" dirty="0">
              <a:solidFill>
                <a:srgbClr val="7030A0"/>
              </a:solidFill>
            </a:endParaRP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4811755" y="3321156"/>
            <a:ext cx="453880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24" name="Rectangle 61"/>
          <p:cNvSpPr>
            <a:spLocks noChangeArrowheads="1"/>
          </p:cNvSpPr>
          <p:nvPr/>
        </p:nvSpPr>
        <p:spPr bwMode="auto">
          <a:xfrm>
            <a:off x="4752293" y="5303051"/>
            <a:ext cx="623937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413313" y="507226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p.121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 flipV="1">
            <a:off x="7092522" y="5391881"/>
            <a:ext cx="182575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388871" y="4980755"/>
            <a:ext cx="70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Rectangle 58"/>
          <p:cNvSpPr>
            <a:spLocks noChangeArrowheads="1"/>
          </p:cNvSpPr>
          <p:nvPr/>
        </p:nvSpPr>
        <p:spPr bwMode="auto">
          <a:xfrm>
            <a:off x="7310064" y="4512620"/>
            <a:ext cx="1721527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7030A0"/>
                </a:solidFill>
              </a:rPr>
              <a:t>9  5. 0</a:t>
            </a:r>
            <a:endParaRPr lang="en-US" altLang="zh-TW" sz="3000" dirty="0">
              <a:solidFill>
                <a:srgbClr val="7030A0"/>
              </a:solidFill>
            </a:endParaRP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7144663" y="4867554"/>
            <a:ext cx="633413" cy="6334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ea typeface="超研澤特毛楷" pitchFamily="49" charset="-120"/>
              </a:rPr>
              <a:t>－</a:t>
            </a:r>
          </a:p>
        </p:txBody>
      </p:sp>
      <p:sp>
        <p:nvSpPr>
          <p:cNvPr id="34" name="Rectangle 43"/>
          <p:cNvSpPr>
            <a:spLocks noChangeArrowheads="1"/>
          </p:cNvSpPr>
          <p:nvPr/>
        </p:nvSpPr>
        <p:spPr bwMode="auto">
          <a:xfrm>
            <a:off x="7943896" y="4884583"/>
            <a:ext cx="908677" cy="62154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spc="500" dirty="0" smtClean="0">
                <a:solidFill>
                  <a:srgbClr val="7030A0"/>
                </a:solidFill>
              </a:rPr>
              <a:t>9.5</a:t>
            </a:r>
            <a:endParaRPr lang="en-US" altLang="zh-TW" sz="3000" spc="500" dirty="0">
              <a:solidFill>
                <a:srgbClr val="7030A0"/>
              </a:solidFill>
            </a:endParaRPr>
          </a:p>
        </p:txBody>
      </p:sp>
      <p:sp>
        <p:nvSpPr>
          <p:cNvPr id="35" name="Rectangle 61"/>
          <p:cNvSpPr>
            <a:spLocks noChangeArrowheads="1"/>
          </p:cNvSpPr>
          <p:nvPr/>
        </p:nvSpPr>
        <p:spPr bwMode="auto">
          <a:xfrm>
            <a:off x="7461369" y="5340521"/>
            <a:ext cx="623937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36" name="Rectangle 48"/>
          <p:cNvSpPr>
            <a:spLocks noChangeArrowheads="1"/>
          </p:cNvSpPr>
          <p:nvPr/>
        </p:nvSpPr>
        <p:spPr bwMode="auto">
          <a:xfrm>
            <a:off x="7817790" y="5333503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8269920" y="5340521"/>
            <a:ext cx="633412" cy="6334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38" name="Oval 50"/>
          <p:cNvSpPr>
            <a:spLocks noChangeArrowheads="1"/>
          </p:cNvSpPr>
          <p:nvPr/>
        </p:nvSpPr>
        <p:spPr bwMode="auto">
          <a:xfrm>
            <a:off x="8361871" y="5705375"/>
            <a:ext cx="79856" cy="97633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Line 54"/>
          <p:cNvSpPr>
            <a:spLocks noChangeShapeType="1"/>
          </p:cNvSpPr>
          <p:nvPr/>
        </p:nvSpPr>
        <p:spPr bwMode="auto">
          <a:xfrm>
            <a:off x="8029934" y="4635559"/>
            <a:ext cx="368300" cy="4587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Rectangle 53"/>
          <p:cNvSpPr>
            <a:spLocks noChangeArrowheads="1"/>
          </p:cNvSpPr>
          <p:nvPr/>
        </p:nvSpPr>
        <p:spPr bwMode="auto">
          <a:xfrm>
            <a:off x="7968171" y="4336370"/>
            <a:ext cx="393700" cy="393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auto">
          <a:xfrm>
            <a:off x="8308225" y="4274184"/>
            <a:ext cx="481013" cy="50131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7506346" y="3331363"/>
            <a:ext cx="453880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7976355" y="3329069"/>
            <a:ext cx="449007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個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solidFill>
                <a:srgbClr val="292929"/>
              </a:solidFill>
              <a:ea typeface="超研澤特毛楷" pitchFamily="49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位</a:t>
            </a:r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8400897" y="3329074"/>
            <a:ext cx="461610" cy="101566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292929"/>
                </a:solidFill>
                <a:ea typeface="超研澤特毛楷" pitchFamily="49" charset="-120"/>
              </a:rPr>
              <a:t>十分位</a:t>
            </a:r>
          </a:p>
        </p:txBody>
      </p:sp>
      <p:pic>
        <p:nvPicPr>
          <p:cNvPr id="45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2" t="11768" r="8757" b="11250"/>
          <a:stretch>
            <a:fillRect/>
          </a:stretch>
        </p:blipFill>
        <p:spPr bwMode="auto">
          <a:xfrm>
            <a:off x="2982812" y="4436494"/>
            <a:ext cx="839396" cy="132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10248535" y="3090488"/>
            <a:ext cx="1242880" cy="114862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7030A0"/>
                </a:solidFill>
              </a:rPr>
              <a:t>  9 5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dirty="0" smtClean="0">
                <a:solidFill>
                  <a:srgbClr val="7030A0"/>
                </a:solidFill>
              </a:rPr>
              <a:t>- 9.5</a:t>
            </a:r>
            <a:endParaRPr lang="en-US" altLang="zh-TW" sz="3000" dirty="0">
              <a:solidFill>
                <a:srgbClr val="7030A0"/>
              </a:solidFill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10099343" y="4135272"/>
            <a:ext cx="13920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>
            <a:off x="10099343" y="2947916"/>
            <a:ext cx="1282890" cy="1564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10174342" y="3077612"/>
            <a:ext cx="1297953" cy="149879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/>
          <p:cNvSpPr txBox="1"/>
          <p:nvPr/>
        </p:nvSpPr>
        <p:spPr>
          <a:xfrm>
            <a:off x="10578024" y="1302074"/>
            <a:ext cx="523220" cy="2074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小數點沒對齊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3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95587" y="1853465"/>
            <a:ext cx="10386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1-0.1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 )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 13-1.3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＝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      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7426" y="669848"/>
            <a:ext cx="576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★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用直式算算看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: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>
            <a:off x="6684325" y="4270778"/>
            <a:ext cx="1733598" cy="37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85397" y="1853465"/>
            <a:ext cx="1207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572077" y="1832759"/>
            <a:ext cx="12072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11.7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659260" y="742899"/>
            <a:ext cx="12150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Aharoni" panose="02010803020104030203" pitchFamily="2" charset="-79"/>
              </a:rPr>
              <a:t>p.121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Aharoni" panose="02010803020104030203" pitchFamily="2" charset="-79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56158" y="2990151"/>
            <a:ext cx="194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pc="-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5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- 0.1</a:t>
            </a: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1047623" y="4256513"/>
            <a:ext cx="1722873" cy="71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811366" y="4210907"/>
            <a:ext cx="9826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3530984" y="4263646"/>
            <a:ext cx="1831408" cy="71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420508" y="3024283"/>
            <a:ext cx="194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pc="-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5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</a:t>
            </a:r>
          </a:p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- 0.1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115938" y="4210907"/>
            <a:ext cx="9826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2901040" y="3959647"/>
            <a:ext cx="70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554937" y="3052467"/>
            <a:ext cx="194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pc="-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5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</a:p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 1.3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9267034" y="3101796"/>
            <a:ext cx="194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spc="-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500" spc="-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13.0</a:t>
            </a:r>
          </a:p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-  1.3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8667224" y="3959647"/>
            <a:ext cx="703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9371177" y="4298962"/>
            <a:ext cx="1733598" cy="37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224971" y="4270778"/>
            <a:ext cx="12450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11.7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9911823" y="4270778"/>
            <a:ext cx="12450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11.7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33442" y="2824228"/>
            <a:ext cx="2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097792" y="2781416"/>
            <a:ext cx="2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490514" y="2948349"/>
            <a:ext cx="2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0140995" y="2926140"/>
            <a:ext cx="29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258835" y="2837027"/>
            <a:ext cx="4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466527" y="2798698"/>
            <a:ext cx="4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871067" y="2948349"/>
            <a:ext cx="4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534335" y="2936442"/>
            <a:ext cx="444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endParaRPr lang="zh-TW" altLang="en-US" sz="2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>
            <a:off x="1869410" y="3237137"/>
            <a:ext cx="244267" cy="283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>
            <a:off x="4121076" y="3239603"/>
            <a:ext cx="244267" cy="283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>
            <a:off x="7515209" y="3378662"/>
            <a:ext cx="244267" cy="283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Line 54"/>
          <p:cNvSpPr>
            <a:spLocks noChangeShapeType="1"/>
          </p:cNvSpPr>
          <p:nvPr/>
        </p:nvSpPr>
        <p:spPr bwMode="auto">
          <a:xfrm>
            <a:off x="10237976" y="3360380"/>
            <a:ext cx="244267" cy="283051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2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9480" y="843680"/>
            <a:ext cx="6997164" cy="1911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96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該動一動囉</a:t>
            </a:r>
            <a:r>
              <a:rPr lang="en-US" altLang="zh-TW" sz="9600" dirty="0" smtClean="0">
                <a:solidFill>
                  <a:srgbClr val="002060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!</a:t>
            </a:r>
            <a:r>
              <a:rPr lang="zh-TW" altLang="en-US" sz="9600" dirty="0" smtClean="0">
                <a:solidFill>
                  <a:srgbClr val="002060"/>
                </a:solidFill>
                <a:latin typeface="Poor Richard" panose="02080502050505020702" pitchFamily="18" charset="0"/>
                <a:ea typeface="標楷體" panose="03000509000000000000" pitchFamily="65" charset="-120"/>
              </a:rPr>
              <a:t> </a:t>
            </a:r>
            <a:endParaRPr lang="zh-TW" altLang="en-US" sz="96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7794" y="3089452"/>
            <a:ext cx="7296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err="1">
                <a:hlinkClick r:id="rId2"/>
              </a:rPr>
              <a:t>www.youtube.com</a:t>
            </a:r>
            <a:r>
              <a:rPr lang="en-US" altLang="zh-TW" sz="4000" dirty="0">
                <a:hlinkClick r:id="rId2"/>
              </a:rPr>
              <a:t>/</a:t>
            </a:r>
            <a:r>
              <a:rPr lang="en-US" altLang="zh-TW" sz="4000" dirty="0" err="1">
                <a:hlinkClick r:id="rId2"/>
              </a:rPr>
              <a:t>watch?v</a:t>
            </a:r>
            <a:r>
              <a:rPr lang="en-US" altLang="zh-TW" sz="4000" dirty="0">
                <a:hlinkClick r:id="rId2"/>
              </a:rPr>
              <a:t>=</a:t>
            </a:r>
            <a:r>
              <a:rPr lang="en-US" altLang="zh-TW" sz="4000" dirty="0" err="1">
                <a:hlinkClick r:id="rId2"/>
              </a:rPr>
              <a:t>LsZj7QJgZUA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507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5605" y="2730416"/>
            <a:ext cx="5706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err="1" smtClean="0">
                <a:hlinkClick r:id="rId2"/>
              </a:rPr>
              <a:t>www.youtube.com</a:t>
            </a:r>
            <a:r>
              <a:rPr lang="en-US" altLang="zh-TW" sz="4000" dirty="0" smtClean="0">
                <a:hlinkClick r:id="rId2"/>
              </a:rPr>
              <a:t>/</a:t>
            </a:r>
            <a:r>
              <a:rPr lang="en-US" altLang="zh-TW" sz="4000" dirty="0" err="1" smtClean="0">
                <a:hlinkClick r:id="rId2"/>
              </a:rPr>
              <a:t>watch?v</a:t>
            </a:r>
            <a:r>
              <a:rPr lang="en-US" altLang="zh-TW" sz="4000" dirty="0" smtClean="0">
                <a:hlinkClick r:id="rId2"/>
              </a:rPr>
              <a:t>=</a:t>
            </a:r>
            <a:r>
              <a:rPr lang="en-US" altLang="zh-TW" sz="4000" dirty="0" err="1" smtClean="0">
                <a:hlinkClick r:id="rId2"/>
              </a:rPr>
              <a:t>RCPdaB0zPUQ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2047910" y="1526371"/>
            <a:ext cx="8406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err="1">
                <a:solidFill>
                  <a:srgbClr val="0303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TPEC</a:t>
            </a:r>
            <a:r>
              <a:rPr lang="zh-TW" altLang="en-US" sz="4000" dirty="0">
                <a:solidFill>
                  <a:srgbClr val="0303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原創防疫繪本動畫</a:t>
            </a:r>
            <a:r>
              <a:rPr lang="en-US" altLang="zh-TW" sz="4000" dirty="0">
                <a:solidFill>
                  <a:srgbClr val="0303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4000" dirty="0">
                <a:solidFill>
                  <a:srgbClr val="03030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我準備好了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2501562"/>
            <a:ext cx="4139448" cy="31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>
            <a:spLocks noChangeArrowheads="1"/>
          </p:cNvSpPr>
          <p:nvPr/>
        </p:nvSpPr>
        <p:spPr bwMode="auto">
          <a:xfrm>
            <a:off x="1120278" y="2240389"/>
            <a:ext cx="104171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2363" indent="-1122363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9pPr>
          </a:lstStyle>
          <a:p>
            <a:pPr marL="92075" indent="-92075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★今日學習內容</a:t>
            </a: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marL="92075" indent="-92075"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  </a:t>
            </a: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國語第</a:t>
            </a: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13</a:t>
            </a: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課生字</a:t>
            </a:r>
            <a:endParaRPr lang="en-US" altLang="zh-TW" sz="5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None/>
              <a:defRPr/>
            </a:pP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★準備簿本</a:t>
            </a:r>
            <a:r>
              <a:rPr lang="en-US" altLang="zh-TW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zh-TW" altLang="en-US" sz="5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  生字甲本、國語課本、課堂練習</a:t>
            </a:r>
            <a:endParaRPr lang="zh-TW" altLang="en-US" sz="66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4258" y="904832"/>
            <a:ext cx="3903904" cy="11576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6923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國   語</a:t>
            </a:r>
          </a:p>
        </p:txBody>
      </p:sp>
    </p:spTree>
    <p:extLst>
      <p:ext uri="{BB962C8B-B14F-4D97-AF65-F5344CB8AC3E}">
        <p14:creationId xmlns:p14="http://schemas.microsoft.com/office/powerpoint/2010/main" val="4022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3"/>
          <p:cNvSpPr>
            <a:spLocks noChangeArrowheads="1"/>
          </p:cNvSpPr>
          <p:nvPr/>
        </p:nvSpPr>
        <p:spPr bwMode="auto">
          <a:xfrm>
            <a:off x="612261" y="782532"/>
            <a:ext cx="110331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3F3F3F"/>
                </a:solidFill>
                <a:latin typeface="Century Gothic" panose="020B0502020202020204" pitchFamily="34" charset="0"/>
                <a:ea typeface="幼圆" charset="0"/>
                <a:cs typeface="幼圆" charset="0"/>
                <a:sym typeface="微軟正黑體" panose="020B0604030504040204" pitchFamily="34" charset="-12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1800"/>
              </a:spcAft>
              <a:buClrTx/>
              <a:buFont typeface="Arial" panose="020B0604020202020204" pitchFamily="34" charset="0"/>
              <a:buNone/>
              <a:defRPr/>
            </a:pPr>
            <a:r>
              <a:rPr lang="zh-TW" altLang="en-US" sz="35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★依照以下步驟，配合影音檔學習十三課生字</a:t>
            </a:r>
            <a:endParaRPr lang="en-US" altLang="zh-TW" sz="35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ts val="600"/>
              </a:spcBef>
              <a:spcAft>
                <a:spcPts val="180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zh-TW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1.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打開生字甲本</a:t>
            </a:r>
            <a:r>
              <a:rPr lang="en-US" altLang="zh-TW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65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頁、課堂練習</a:t>
            </a:r>
            <a:r>
              <a:rPr lang="en-US" altLang="zh-TW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51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頁。</a:t>
            </a:r>
            <a:endParaRPr lang="en-US" altLang="zh-TW" sz="33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marL="360363" indent="-360363" algn="just" eaLnBrk="1" hangingPunct="1">
              <a:spcBef>
                <a:spcPts val="1200"/>
              </a:spcBef>
              <a:spcAft>
                <a:spcPts val="180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zh-TW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2.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到班網左列的檔案下載下載「</a:t>
            </a:r>
            <a:r>
              <a:rPr lang="zh-TW" altLang="en-US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國語</a:t>
            </a:r>
            <a:r>
              <a:rPr lang="en-US" altLang="zh-TW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(13)</a:t>
            </a:r>
            <a:r>
              <a:rPr lang="zh-TW" altLang="en-US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生字教學影音檔</a:t>
            </a:r>
            <a:r>
              <a:rPr lang="en-US" altLang="zh-TW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1-7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」 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、 「</a:t>
            </a:r>
            <a:r>
              <a:rPr lang="zh-TW" altLang="en-US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國語</a:t>
            </a:r>
            <a:r>
              <a:rPr lang="en-US" altLang="zh-TW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(13)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生字教學影音</a:t>
            </a:r>
            <a:r>
              <a:rPr lang="zh-TW" altLang="en-US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檔</a:t>
            </a:r>
            <a:r>
              <a:rPr lang="en-US" altLang="zh-TW" sz="33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8-14</a:t>
            </a:r>
            <a:r>
              <a:rPr lang="zh-TW" altLang="en-US" sz="33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</a:t>
            </a:r>
            <a:r>
              <a:rPr lang="zh-TW" altLang="en-US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」</a:t>
            </a:r>
            <a:endParaRPr lang="en-US" altLang="zh-TW" sz="33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marL="360363" indent="-360363" algn="just" eaLnBrk="1" hangingPunct="1">
              <a:spcBef>
                <a:spcPts val="600"/>
              </a:spcBef>
              <a:spcAft>
                <a:spcPts val="180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zh-TW" sz="33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3</a:t>
            </a:r>
            <a:r>
              <a:rPr lang="en-US" altLang="zh-TW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.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跟著影音檔在生字甲本上依照正確的筆順很準確的描紅</a:t>
            </a:r>
            <a:r>
              <a:rPr lang="zh-TW" altLang="en-US" sz="33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。</a:t>
            </a:r>
            <a:endParaRPr lang="en-US" altLang="zh-TW" sz="33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marL="531813" indent="-531813" algn="just" eaLnBrk="1" hangingPunct="1">
              <a:spcBef>
                <a:spcPts val="600"/>
              </a:spcBef>
              <a:spcAft>
                <a:spcPts val="1800"/>
              </a:spcAft>
              <a:buClrTx/>
              <a:buFont typeface="Arial" panose="020B0604020202020204" pitchFamily="34" charset="0"/>
              <a:buNone/>
              <a:defRPr/>
            </a:pPr>
            <a:r>
              <a:rPr lang="en-US" altLang="zh-TW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4.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一邊「學生字」一邊「寫查生字功課」</a:t>
            </a:r>
            <a:r>
              <a:rPr lang="zh-TW" altLang="en-US" sz="3300" dirty="0" smtClean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。</a:t>
            </a:r>
            <a:r>
              <a:rPr lang="zh-TW" altLang="en-US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這次查生字功課形式不一樣</a:t>
            </a:r>
            <a:r>
              <a:rPr lang="zh-TW" altLang="en-US" sz="33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，</a:t>
            </a:r>
            <a:r>
              <a:rPr lang="zh-TW" altLang="en-US" sz="3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在後面一頁有範例</a:t>
            </a:r>
            <a:r>
              <a:rPr lang="zh-TW" altLang="en-US" sz="33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802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1" y="286604"/>
            <a:ext cx="4977232" cy="634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>
            <a:spLocks noChangeArrowheads="1"/>
          </p:cNvSpPr>
          <p:nvPr/>
        </p:nvSpPr>
        <p:spPr bwMode="auto">
          <a:xfrm>
            <a:off x="5666870" y="1225715"/>
            <a:ext cx="565732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1813" indent="-531813" algn="just" eaLnBrk="1" hangingPunct="1">
              <a:buFont typeface="Arial" panose="020B0604020202020204" pitchFamily="34" charset="0"/>
              <a:buNone/>
              <a:defRPr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★「查生字」功課變簡單囉</a:t>
            </a:r>
            <a:r>
              <a:rPr lang="zh-TW" altLang="en-US" sz="32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標楷體" panose="03000509000000000000" pitchFamily="65" charset="-120"/>
              </a:rPr>
              <a:t>！</a:t>
            </a:r>
            <a:endParaRPr lang="en-US" altLang="zh-TW" sz="32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sym typeface="標楷體" panose="03000509000000000000" pitchFamily="65" charset="-120"/>
            </a:endParaRPr>
          </a:p>
          <a:p>
            <a:pPr marL="531813" indent="-531813" algn="just" eaLnBrk="1" hangingPunct="1">
              <a:buFont typeface="Arial" panose="020B0604020202020204" pitchFamily="34" charset="0"/>
              <a:buNone/>
              <a:defRPr/>
            </a:pPr>
            <a:endParaRPr lang="en-US" altLang="zh-TW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marL="531813" algn="just" eaLnBrk="1" hangingPunct="1">
              <a:buFont typeface="Arial" panose="020B0604020202020204" pitchFamily="34" charset="0"/>
              <a:buNone/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只要寫國字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，不用寫注音，每個生字寫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兩個詞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，要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編號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，再次強調</a:t>
            </a:r>
            <a:r>
              <a:rPr lang="zh-TW" altLang="en-US" sz="32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新細明體" panose="02020500000000000000" pitchFamily="18" charset="-12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字要寫工整，寫的方式如左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寫完不要加框框，紅色框框只是讓你知道怎麼寫</a:t>
            </a:r>
            <a:r>
              <a:rPr lang="en-US" altLang="zh-TW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)</a:t>
            </a:r>
            <a:endParaRPr lang="zh-TW" altLang="en-US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74547" y="1683649"/>
            <a:ext cx="606162" cy="1564647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幼圆"/>
              <a:sym typeface="微軟正黑體" panose="020B0604030504040204" pitchFamily="34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09257" y="1105469"/>
            <a:ext cx="348343" cy="1794708"/>
          </a:xfrm>
          <a:prstGeom prst="rect">
            <a:avLst/>
          </a:prstGeom>
          <a:noFill/>
          <a:ln w="38100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幼圆"/>
              <a:sym typeface="微軟正黑體" panose="020B0604030504040204" pitchFamily="34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17956" y="957529"/>
            <a:ext cx="280086" cy="2058625"/>
          </a:xfrm>
          <a:prstGeom prst="rect">
            <a:avLst/>
          </a:prstGeom>
          <a:noFill/>
          <a:ln w="28575" cap="rnd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TW" altLang="zh-TW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幼圆"/>
              <a:sym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35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69771" y="3244334"/>
            <a:ext cx="7641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hlinkClick r:id="rId2"/>
              </a:rPr>
              <a:t>https://</a:t>
            </a:r>
            <a:r>
              <a:rPr lang="en-US" altLang="zh-TW" sz="4000" dirty="0" err="1">
                <a:hlinkClick r:id="rId2"/>
              </a:rPr>
              <a:t>youtu.be</a:t>
            </a:r>
            <a:r>
              <a:rPr lang="en-US" altLang="zh-TW" sz="4000" dirty="0">
                <a:hlinkClick r:id="rId2"/>
              </a:rPr>
              <a:t>/-</a:t>
            </a:r>
            <a:r>
              <a:rPr lang="en-US" altLang="zh-TW" sz="4000" dirty="0" err="1">
                <a:hlinkClick r:id="rId2"/>
              </a:rPr>
              <a:t>P8Fjt7BOrc</a:t>
            </a:r>
            <a:endParaRPr lang="zh-TW" altLang="en-US" sz="4000" dirty="0"/>
          </a:p>
        </p:txBody>
      </p:sp>
      <p:sp>
        <p:nvSpPr>
          <p:cNvPr id="3" name="矩形 2"/>
          <p:cNvSpPr/>
          <p:nvPr/>
        </p:nvSpPr>
        <p:spPr>
          <a:xfrm>
            <a:off x="1616528" y="1306287"/>
            <a:ext cx="8958943" cy="1371600"/>
          </a:xfrm>
          <a:prstGeom prst="rect">
            <a:avLst/>
          </a:prstGeom>
          <a:solidFill>
            <a:srgbClr val="421E3A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000" dirty="0" smtClean="0">
                <a:ea typeface="金梅浪漫體" panose="02010609000101010101" pitchFamily="49" charset="-120"/>
              </a:rPr>
              <a:t>國語</a:t>
            </a:r>
            <a:r>
              <a:rPr lang="en-US" altLang="zh-TW" sz="5000" dirty="0" smtClean="0">
                <a:ea typeface="金梅浪漫體" panose="02010609000101010101" pitchFamily="49" charset="-120"/>
              </a:rPr>
              <a:t>(</a:t>
            </a:r>
            <a:r>
              <a:rPr lang="zh-TW" altLang="en-US" sz="5000" dirty="0" smtClean="0">
                <a:ea typeface="金梅浪漫體" panose="02010609000101010101" pitchFamily="49" charset="-120"/>
              </a:rPr>
              <a:t>十三</a:t>
            </a:r>
            <a:r>
              <a:rPr lang="en-US" altLang="zh-TW" sz="5000" dirty="0" smtClean="0">
                <a:ea typeface="金梅浪漫體" panose="02010609000101010101" pitchFamily="49" charset="-120"/>
              </a:rPr>
              <a:t>)</a:t>
            </a:r>
            <a:r>
              <a:rPr lang="zh-TW" altLang="en-US" sz="5000" dirty="0" smtClean="0">
                <a:ea typeface="金梅浪漫體" panose="02010609000101010101" pitchFamily="49" charset="-120"/>
              </a:rPr>
              <a:t>課生字教學影音檔</a:t>
            </a:r>
            <a:endParaRPr lang="zh-TW" altLang="en-US" sz="5000" dirty="0">
              <a:ea typeface="金梅浪漫體" panose="0201060900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69771" y="4164724"/>
            <a:ext cx="6584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hlinkClick r:id="rId3"/>
              </a:rPr>
              <a:t>https://</a:t>
            </a:r>
            <a:r>
              <a:rPr lang="en-US" altLang="zh-TW" sz="4000" dirty="0" err="1">
                <a:hlinkClick r:id="rId3"/>
              </a:rPr>
              <a:t>youtu.be</a:t>
            </a:r>
            <a:r>
              <a:rPr lang="en-US" altLang="zh-TW" sz="4000" dirty="0">
                <a:hlinkClick r:id="rId3"/>
              </a:rPr>
              <a:t>/</a:t>
            </a:r>
            <a:r>
              <a:rPr lang="en-US" altLang="zh-TW" sz="4000" dirty="0" err="1">
                <a:hlinkClick r:id="rId3"/>
              </a:rPr>
              <a:t>kJM_s5ZjTh0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507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>
            <a:spLocks noChangeArrowheads="1"/>
          </p:cNvSpPr>
          <p:nvPr/>
        </p:nvSpPr>
        <p:spPr bwMode="auto">
          <a:xfrm>
            <a:off x="1199141" y="994497"/>
            <a:ext cx="96212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6838" indent="-9683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4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14個生字都跟著筆順演示練習過，並在甲本準確的描紅之後，今天的生字教學就完成了</a:t>
            </a:r>
            <a:r>
              <a:rPr lang="zh-TW" altLang="en-US" sz="4000" dirty="0" smtClean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幼圆"/>
                <a:sym typeface="標楷體" panose="03000509000000000000" pitchFamily="65" charset="-120"/>
              </a:rPr>
              <a:t>，</a:t>
            </a:r>
            <a:r>
              <a:rPr lang="zh-TW" altLang="en-US" sz="4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查生字部分也在教學中一併完成了。</a:t>
            </a:r>
            <a:endParaRPr lang="zh-TW" altLang="en-US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幼圆"/>
              <a:sym typeface="標楷體" panose="03000509000000000000" pitchFamily="65" charset="-120"/>
            </a:endParaRPr>
          </a:p>
        </p:txBody>
      </p:sp>
      <p:sp>
        <p:nvSpPr>
          <p:cNvPr id="3" name="文字方塊 2"/>
          <p:cNvSpPr>
            <a:spLocks noChangeArrowheads="1"/>
          </p:cNvSpPr>
          <p:nvPr/>
        </p:nvSpPr>
        <p:spPr bwMode="auto">
          <a:xfrm>
            <a:off x="2267117" y="3387465"/>
            <a:ext cx="69738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20838" indent="-1620838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/>
                <a:cs typeface="华文新魏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★今日國語作業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幼圆"/>
                <a:sym typeface="標楷體" panose="03000509000000000000" pitchFamily="65" charset="-120"/>
              </a:rPr>
              <a:t>  生字甲本65~67頁</a:t>
            </a:r>
          </a:p>
        </p:txBody>
      </p:sp>
    </p:spTree>
    <p:extLst>
      <p:ext uri="{BB962C8B-B14F-4D97-AF65-F5344CB8AC3E}">
        <p14:creationId xmlns:p14="http://schemas.microsoft.com/office/powerpoint/2010/main" val="2012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版面配置區 1"/>
          <p:cNvSpPr txBox="1">
            <a:spLocks noGrp="1" noChangeArrowheads="1"/>
          </p:cNvSpPr>
          <p:nvPr/>
        </p:nvSpPr>
        <p:spPr bwMode="auto">
          <a:xfrm>
            <a:off x="8677275" y="5969000"/>
            <a:ext cx="16002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D559F69-D48A-4BC7-9F40-61463C27AC31}" type="datetime1">
              <a:rPr lang="zh-CN" altLang="en-US" sz="1000">
                <a:latin typeface="Garamond" panose="02020404030301010803" pitchFamily="18" charset="0"/>
              </a:rPr>
              <a:pPr algn="r" eaLnBrk="1" hangingPunct="1"/>
              <a:t>2021/5/31</a:t>
            </a:fld>
            <a:endParaRPr lang="zh-TW" altLang="en-US">
              <a:latin typeface="Garamond" panose="02020404030301010803" pitchFamily="18" charset="0"/>
            </a:endParaRPr>
          </a:p>
        </p:txBody>
      </p:sp>
      <p:sp>
        <p:nvSpPr>
          <p:cNvPr id="19459" name="文字方塊 1"/>
          <p:cNvSpPr>
            <a:spLocks noChangeArrowheads="1"/>
          </p:cNvSpPr>
          <p:nvPr/>
        </p:nvSpPr>
        <p:spPr bwMode="auto">
          <a:xfrm>
            <a:off x="1989138" y="2238231"/>
            <a:ext cx="828833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16025" indent="-1216025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/>
                <a:cs typeface="方正舒体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★今日學習內容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: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   數學</a:t>
            </a:r>
            <a:r>
              <a:rPr lang="en-US" altLang="zh-TW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1</a:t>
            </a:r>
            <a:r>
              <a:rPr lang="en-US" altLang="zh-TW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8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~1</a:t>
            </a:r>
            <a:r>
              <a:rPr lang="en-US" altLang="zh-TW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21</a:t>
            </a:r>
            <a:r>
              <a:rPr lang="zh-TW" altLang="en-US" sz="6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頁</a:t>
            </a:r>
            <a:endParaRPr lang="zh-TW" altLang="en-US" sz="6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標楷體" panose="03000509000000000000" pitchFamily="65" charset="-12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TW" altLang="en-US" sz="6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標楷體" panose="03000509000000000000" pitchFamily="65" charset="-120"/>
              </a:rPr>
              <a:t>★準備:數學課本、直尺</a:t>
            </a:r>
          </a:p>
        </p:txBody>
      </p:sp>
      <p:sp>
        <p:nvSpPr>
          <p:cNvPr id="4" name="矩形 3"/>
          <p:cNvSpPr/>
          <p:nvPr/>
        </p:nvSpPr>
        <p:spPr>
          <a:xfrm>
            <a:off x="3038302" y="715433"/>
            <a:ext cx="563897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數   學</a:t>
            </a:r>
          </a:p>
        </p:txBody>
      </p:sp>
    </p:spTree>
    <p:extLst>
      <p:ext uri="{BB962C8B-B14F-4D97-AF65-F5344CB8AC3E}">
        <p14:creationId xmlns:p14="http://schemas.microsoft.com/office/powerpoint/2010/main" val="13192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1037</Words>
  <Application>Microsoft Office PowerPoint</Application>
  <PresentationFormat>寬螢幕</PresentationFormat>
  <Paragraphs>283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42" baseType="lpstr">
      <vt:lpstr>方正舒体</vt:lpstr>
      <vt:lpstr>SimSun</vt:lpstr>
      <vt:lpstr>幼圆</vt:lpstr>
      <vt:lpstr>金梅浪漫體</vt:lpstr>
      <vt:lpstr>華康中特圓體</vt:lpstr>
      <vt:lpstr>華康粗圓體</vt:lpstr>
      <vt:lpstr>超研澤特毛楷</vt:lpstr>
      <vt:lpstr>微軟正黑體</vt:lpstr>
      <vt:lpstr>新細明體</vt:lpstr>
      <vt:lpstr>新細明體</vt:lpstr>
      <vt:lpstr>標楷體</vt:lpstr>
      <vt:lpstr>Aharoni</vt:lpstr>
      <vt:lpstr>Arial</vt:lpstr>
      <vt:lpstr>Calibri</vt:lpstr>
      <vt:lpstr>Garamond</vt:lpstr>
      <vt:lpstr>Poor Richard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203</cp:revision>
  <dcterms:created xsi:type="dcterms:W3CDTF">2021-05-25T00:48:20Z</dcterms:created>
  <dcterms:modified xsi:type="dcterms:W3CDTF">2021-05-31T01:34:12Z</dcterms:modified>
</cp:coreProperties>
</file>